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79" r:id="rId2"/>
    <p:sldId id="260" r:id="rId3"/>
    <p:sldId id="387" r:id="rId4"/>
    <p:sldId id="382" r:id="rId5"/>
    <p:sldId id="381" r:id="rId6"/>
    <p:sldId id="380" r:id="rId7"/>
    <p:sldId id="384" r:id="rId8"/>
    <p:sldId id="385" r:id="rId9"/>
    <p:sldId id="389" r:id="rId10"/>
    <p:sldId id="390" r:id="rId11"/>
    <p:sldId id="388" r:id="rId12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n Stehli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1755"/>
    <a:srgbClr val="009242"/>
    <a:srgbClr val="EEB500"/>
    <a:srgbClr val="A1C6DE"/>
    <a:srgbClr val="5138E8"/>
    <a:srgbClr val="B5B3B5"/>
    <a:srgbClr val="FF9999"/>
    <a:srgbClr val="002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717" autoAdjust="0"/>
  </p:normalViewPr>
  <p:slideViewPr>
    <p:cSldViewPr>
      <p:cViewPr varScale="1">
        <p:scale>
          <a:sx n="105" d="100"/>
          <a:sy n="105" d="100"/>
        </p:scale>
        <p:origin x="17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88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616938887662075E-2"/>
          <c:y val="3.8026670053340109E-2"/>
          <c:w val="0.71771215489384321"/>
          <c:h val="0.86812750609973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Rok 2019</c:v>
                </c:pt>
              </c:strCache>
            </c:strRef>
          </c:tx>
          <c:spPr>
            <a:solidFill>
              <a:srgbClr val="FFC000"/>
            </a:solidFill>
            <a:ln w="2534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FFFF00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List1!$A$2:$A$4</c:f>
              <c:strCache>
                <c:ptCount val="3"/>
                <c:pt idx="0">
                  <c:v>Usmrceno </c:v>
                </c:pt>
                <c:pt idx="1">
                  <c:v>Těžce zraněno </c:v>
                </c:pt>
                <c:pt idx="2">
                  <c:v>Lehce zraněno 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19</c:v>
                </c:pt>
                <c:pt idx="1">
                  <c:v>73</c:v>
                </c:pt>
                <c:pt idx="2">
                  <c:v>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4E-44FA-BC2F-4D8A614A9B3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Rok 2020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List1!$A$2:$A$4</c:f>
              <c:strCache>
                <c:ptCount val="3"/>
                <c:pt idx="0">
                  <c:v>Usmrceno </c:v>
                </c:pt>
                <c:pt idx="1">
                  <c:v>Těžce zraněno </c:v>
                </c:pt>
                <c:pt idx="2">
                  <c:v>Lehce zraněno 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18</c:v>
                </c:pt>
                <c:pt idx="1">
                  <c:v>50</c:v>
                </c:pt>
                <c:pt idx="2">
                  <c:v>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4E-44FA-BC2F-4D8A614A9B3B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Rozdíl</c:v>
                </c:pt>
              </c:strCache>
            </c:strRef>
          </c:tx>
          <c:spPr>
            <a:solidFill>
              <a:srgbClr val="00B050"/>
            </a:solidFill>
            <a:ln w="2534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B050"/>
                    </a:solidFill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List1!$A$2:$A$4</c:f>
              <c:strCache>
                <c:ptCount val="3"/>
                <c:pt idx="0">
                  <c:v>Usmrceno </c:v>
                </c:pt>
                <c:pt idx="1">
                  <c:v>Těžce zraněno </c:v>
                </c:pt>
                <c:pt idx="2">
                  <c:v>Lehce zraněno 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-1</c:v>
                </c:pt>
                <c:pt idx="1">
                  <c:v>-23</c:v>
                </c:pt>
                <c:pt idx="2">
                  <c:v>-150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4E-44FA-BC2F-4D8A614A9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1"/>
        <c:axId val="906191648"/>
        <c:axId val="1"/>
      </c:barChart>
      <c:catAx>
        <c:axId val="9061916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>
            <a:softEdge rad="330200"/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ln>
                  <a:noFill/>
                </a:ln>
                <a:solidFill>
                  <a:srgbClr val="FF0000"/>
                </a:solidFill>
                <a:effectLst>
                  <a:reflection endPos="0" dist="508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397" b="0" i="0" u="none" strike="noStrike" baseline="0"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</a:defRPr>
                </a:pPr>
                <a:r>
                  <a:rPr lang="cs-CZ"/>
                  <a:t>Počet osob</a:t>
                </a:r>
              </a:p>
            </c:rich>
          </c:tx>
          <c:overlay val="0"/>
          <c:spPr>
            <a:noFill/>
            <a:ln w="2534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633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09" b="0" i="0" u="none" strike="noStrike" kern="1200" baseline="0">
                <a:ln>
                  <a:noFill/>
                </a:ln>
                <a:solidFill>
                  <a:schemeClr val="accent3"/>
                </a:solidFill>
                <a:effectLst>
                  <a:reflection endPos="0" dist="508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endParaRPr lang="cs-CZ"/>
          </a:p>
        </c:txPr>
        <c:crossAx val="906191648"/>
        <c:crosses val="autoZero"/>
        <c:crossBetween val="between"/>
      </c:valAx>
      <c:spPr>
        <a:noFill/>
        <a:ln w="2534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796" b="1">
                <a:solidFill>
                  <a:srgbClr val="FFC000"/>
                </a:solidFill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796" b="1">
                <a:solidFill>
                  <a:schemeClr val="bg2">
                    <a:lumMod val="20000"/>
                    <a:lumOff val="80000"/>
                  </a:schemeClr>
                </a:solidFill>
              </a:defRPr>
            </a:pPr>
            <a:endParaRPr lang="cs-CZ"/>
          </a:p>
        </c:txPr>
      </c:legendEntry>
      <c:legendEntry>
        <c:idx val="2"/>
        <c:txPr>
          <a:bodyPr/>
          <a:lstStyle/>
          <a:p>
            <a:pPr>
              <a:defRPr sz="1796" b="1">
                <a:solidFill>
                  <a:srgbClr val="00B050"/>
                </a:solidFill>
              </a:defRPr>
            </a:pPr>
            <a:endParaRPr lang="cs-CZ"/>
          </a:p>
        </c:txPr>
      </c:legendEntry>
      <c:overlay val="0"/>
      <c:spPr>
        <a:effectLst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>
            <a:defRPr sz="1796" b="1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vert="horz" anchor="t" anchorCtr="1"/>
    <a:lstStyle/>
    <a:p>
      <a:pPr>
        <a:defRPr>
          <a:ln>
            <a:noFill/>
          </a:ln>
          <a:solidFill>
            <a:srgbClr val="C00000"/>
          </a:solidFill>
          <a:effectLst>
            <a:reflection endPos="0" dist="50800" dir="5400000" sy="-100000" algn="bl" rotWithShape="0"/>
          </a:effectLst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7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cs-CZ"/>
          </a:p>
        </c:rich>
      </c:tx>
      <c:layout/>
      <c:overlay val="0"/>
      <c:spPr>
        <a:noFill/>
        <a:ln w="2525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6676987581090025E-2"/>
          <c:y val="0.16234662556873528"/>
          <c:w val="0.92332306565358024"/>
          <c:h val="0.71304685927861444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0-4E05-4AD0-8DC0-0FCCE5C8C450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1-4E05-4AD0-8DC0-0FCCE5C8C450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2-4E05-4AD0-8DC0-0FCCE5C8C450}"/>
              </c:ext>
            </c:extLst>
          </c:dPt>
          <c:dPt>
            <c:idx val="3"/>
            <c:bubble3D val="0"/>
            <c:spPr>
              <a:solidFill>
                <a:srgbClr val="DF1755"/>
              </a:solidFill>
            </c:spPr>
            <c:extLst>
              <c:ext xmlns:c16="http://schemas.microsoft.com/office/drawing/2014/chart" uri="{C3380CC4-5D6E-409C-BE32-E72D297353CC}">
                <c16:uniqueId val="{00000003-4E05-4AD0-8DC0-0FCCE5C8C450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4E05-4AD0-8DC0-0FCCE5C8C450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4E05-4AD0-8DC0-0FCCE5C8C4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List1!$A$2:$A$7</c:f>
              <c:strCache>
                <c:ptCount val="6"/>
                <c:pt idx="0">
                  <c:v>nezaviněná řidičem</c:v>
                </c:pt>
                <c:pt idx="1">
                  <c:v>rychlost</c:v>
                </c:pt>
                <c:pt idx="2">
                  <c:v>předjíždění</c:v>
                </c:pt>
                <c:pt idx="3">
                  <c:v>přednost</c:v>
                </c:pt>
                <c:pt idx="4">
                  <c:v>způsob jízdy</c:v>
                </c:pt>
                <c:pt idx="5">
                  <c:v>technická závada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612</c:v>
                </c:pt>
                <c:pt idx="1">
                  <c:v>333</c:v>
                </c:pt>
                <c:pt idx="2">
                  <c:v>46</c:v>
                </c:pt>
                <c:pt idx="3">
                  <c:v>209</c:v>
                </c:pt>
                <c:pt idx="4">
                  <c:v>1003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05-4AD0-8DC0-0FCCE5C8C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6"/>
        <c:holeSize val="39"/>
      </c:doughnutChart>
      <c:spPr>
        <a:noFill/>
        <a:ln w="25365">
          <a:noFill/>
        </a:ln>
      </c:spPr>
    </c:plotArea>
    <c:legend>
      <c:legendPos val="r"/>
      <c:layout>
        <c:manualLayout>
          <c:xMode val="edge"/>
          <c:yMode val="edge"/>
          <c:x val="1.8404806837161884E-2"/>
          <c:y val="0.22585552978485571"/>
          <c:w val="0.26338889456999692"/>
          <c:h val="0.51528189370324951"/>
        </c:manualLayout>
      </c:layout>
      <c:overlay val="0"/>
      <c:spPr>
        <a:noFill/>
        <a:ln>
          <a:solidFill>
            <a:schemeClr val="tx2">
              <a:lumMod val="65000"/>
              <a:lumOff val="35000"/>
              <a:alpha val="51000"/>
            </a:schemeClr>
          </a:solidFill>
        </a:ln>
      </c:spPr>
      <c:txPr>
        <a:bodyPr/>
        <a:lstStyle/>
        <a:p>
          <a:pPr rtl="0">
            <a:defRPr sz="1395">
              <a:solidFill>
                <a:schemeClr val="bg1"/>
              </a:solidFill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36019679889585"/>
          <c:y val="6.6839642750003952E-2"/>
          <c:w val="0.64880854671822541"/>
          <c:h val="0.840865731262532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List1!$C$2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92D05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List1!$B$3:$B$5</c:f>
              <c:strCache>
                <c:ptCount val="3"/>
                <c:pt idx="0">
                  <c:v>Požití alkoholů</c:v>
                </c:pt>
                <c:pt idx="1">
                  <c:v>Požití jiných návykových látek</c:v>
                </c:pt>
                <c:pt idx="2">
                  <c:v>TČ - ohrožení pod vlivem návykové látky </c:v>
                </c:pt>
              </c:strCache>
            </c:strRef>
          </c:cat>
          <c:val>
            <c:numRef>
              <c:f>List1!$C$3:$C$5</c:f>
              <c:numCache>
                <c:formatCode>General</c:formatCode>
                <c:ptCount val="3"/>
                <c:pt idx="0">
                  <c:v>180</c:v>
                </c:pt>
                <c:pt idx="1">
                  <c:v>208</c:v>
                </c:pt>
                <c:pt idx="2">
                  <c:v>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AB-46FC-85D6-FF07B094F35E}"/>
            </c:ext>
          </c:extLst>
        </c:ser>
        <c:ser>
          <c:idx val="1"/>
          <c:order val="1"/>
          <c:tx>
            <c:strRef>
              <c:f>List1!$D$2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EBA-40B3-99CE-018DA3164EF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EBA-40B3-99CE-018DA3164EF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EBA-40B3-99CE-018DA3164E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List1!$B$3:$B$5</c:f>
              <c:strCache>
                <c:ptCount val="3"/>
                <c:pt idx="0">
                  <c:v>Požití alkoholů</c:v>
                </c:pt>
                <c:pt idx="1">
                  <c:v>Požití jiných návykových látek</c:v>
                </c:pt>
                <c:pt idx="2">
                  <c:v>TČ - ohrožení pod vlivem návykové látky </c:v>
                </c:pt>
              </c:strCache>
            </c:strRef>
          </c:cat>
          <c:val>
            <c:numRef>
              <c:f>List1!$D$3:$D$5</c:f>
              <c:numCache>
                <c:formatCode>General</c:formatCode>
                <c:ptCount val="3"/>
                <c:pt idx="0">
                  <c:v>468</c:v>
                </c:pt>
                <c:pt idx="1">
                  <c:v>383</c:v>
                </c:pt>
                <c:pt idx="2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AB-46FC-85D6-FF07B094F35E}"/>
            </c:ext>
          </c:extLst>
        </c:ser>
        <c:ser>
          <c:idx val="2"/>
          <c:order val="2"/>
          <c:tx>
            <c:strRef>
              <c:f>List1!$E$2</c:f>
              <c:strCache>
                <c:ptCount val="1"/>
                <c:pt idx="0">
                  <c:v>Rozdíl oproti roku 2019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List1!$B$3:$B$5</c:f>
              <c:strCache>
                <c:ptCount val="3"/>
                <c:pt idx="0">
                  <c:v>Požití alkoholů</c:v>
                </c:pt>
                <c:pt idx="1">
                  <c:v>Požití jiných návykových látek</c:v>
                </c:pt>
                <c:pt idx="2">
                  <c:v>TČ - ohrožení pod vlivem návykové látky </c:v>
                </c:pt>
              </c:strCache>
            </c:strRef>
          </c:cat>
          <c:val>
            <c:numRef>
              <c:f>List1!$E$3:$E$5</c:f>
              <c:numCache>
                <c:formatCode>General</c:formatCode>
                <c:ptCount val="3"/>
                <c:pt idx="0">
                  <c:v>-288</c:v>
                </c:pt>
                <c:pt idx="1">
                  <c:v>-175</c:v>
                </c:pt>
                <c:pt idx="2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AB-46FC-85D6-FF07B094F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670848"/>
        <c:axId val="2115309520"/>
      </c:barChart>
      <c:catAx>
        <c:axId val="66670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5309520"/>
        <c:crosses val="autoZero"/>
        <c:auto val="1"/>
        <c:lblAlgn val="ctr"/>
        <c:lblOffset val="100"/>
        <c:noMultiLvlLbl val="0"/>
      </c:catAx>
      <c:valAx>
        <c:axId val="211530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67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6551599700614"/>
          <c:y val="0.14552194129689958"/>
          <c:w val="0.19357317962237772"/>
          <c:h val="0.24107861815617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C4824B2-4C14-4937-8A0B-C21D88DB5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61B38A4-A3C1-420E-8F5A-462FBE86E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A6C484C-12D2-4407-8124-A9C5E13C2ADC}" type="datetimeFigureOut">
              <a:rPr lang="cs-CZ"/>
              <a:pPr>
                <a:defRPr/>
              </a:pPr>
              <a:t>02.06.2020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E0C6F90-10C6-445B-BCE5-E9A8B6981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441E85A-D33B-41C6-A8CC-E0E07862C2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DB47F56-04E8-4281-8600-04302E2DB6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A286229-88DB-44F3-A45A-53F83C99EF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F2B35C2-E9D4-47D7-A1D3-5C574D862E1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CFB65FF-D6DD-4332-8902-AA4254033F6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B397579F-FFBE-47AF-90E6-9F902D54CB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710"/>
            <a:ext cx="5438775" cy="44665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C0A7543-87D5-46D3-AA9D-41B8B516DD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A86CF3E6-B300-4FE3-86E8-95C2F417BD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977D8E-8CD2-49A5-80AB-DD87760556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>
            <a:extLst>
              <a:ext uri="{FF2B5EF4-FFF2-40B4-BE49-F238E27FC236}">
                <a16:creationId xmlns:a16="http://schemas.microsoft.com/office/drawing/2014/main" id="{2D51FF02-0767-44F9-AC23-7576ECFD40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id="{FEB68B04-3D04-40FE-A9B2-FBF9A4E09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:a16="http://schemas.microsoft.com/office/drawing/2014/main" id="{EFD5A00A-6FD5-44FA-B816-D88176FAA7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9A7D55-31EF-46FA-8760-C7E0754D222A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>
            <a:extLst>
              <a:ext uri="{FF2B5EF4-FFF2-40B4-BE49-F238E27FC236}">
                <a16:creationId xmlns:a16="http://schemas.microsoft.com/office/drawing/2014/main" id="{2D51FF02-0767-44F9-AC23-7576ECFD40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id="{FEB68B04-3D04-40FE-A9B2-FBF9A4E09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:a16="http://schemas.microsoft.com/office/drawing/2014/main" id="{EFD5A00A-6FD5-44FA-B816-D88176FAA7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9A7D55-31EF-46FA-8760-C7E0754D222A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870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>
            <a:extLst>
              <a:ext uri="{FF2B5EF4-FFF2-40B4-BE49-F238E27FC236}">
                <a16:creationId xmlns:a16="http://schemas.microsoft.com/office/drawing/2014/main" id="{EFD971FF-3EB0-4E27-8DDF-AC93914C92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Zástupný symbol pro poznámky 2">
            <a:extLst>
              <a:ext uri="{FF2B5EF4-FFF2-40B4-BE49-F238E27FC236}">
                <a16:creationId xmlns:a16="http://schemas.microsoft.com/office/drawing/2014/main" id="{0A395EE7-A111-41F8-9BAE-71C8179A8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244" name="Zástupný symbol pro číslo snímku 3">
            <a:extLst>
              <a:ext uri="{FF2B5EF4-FFF2-40B4-BE49-F238E27FC236}">
                <a16:creationId xmlns:a16="http://schemas.microsoft.com/office/drawing/2014/main" id="{AA101982-D65E-4730-B579-9A91302F8F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046741-0B0C-42A9-B99C-F78AA7D19F32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6DB48985-1CB3-46E6-BC0B-20C54D49B3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D88AF929-9224-4ABA-8DC1-A8582C342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FA7F7D1C-A1C3-468A-8BEC-0011D1FD63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1E19A8-26C9-43BC-BD11-AB4255709CE7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6DB48985-1CB3-46E6-BC0B-20C54D49B3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D88AF929-9224-4ABA-8DC1-A8582C342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FA7F7D1C-A1C3-468A-8BEC-0011D1FD63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1E19A8-26C9-43BC-BD11-AB4255709CE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919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6DB48985-1CB3-46E6-BC0B-20C54D49B3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D88AF929-9224-4ABA-8DC1-A8582C342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FA7F7D1C-A1C3-468A-8BEC-0011D1FD63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1E19A8-26C9-43BC-BD11-AB4255709CE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45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6DB48985-1CB3-46E6-BC0B-20C54D49B3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D88AF929-9224-4ABA-8DC1-A8582C342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FA7F7D1C-A1C3-468A-8BEC-0011D1FD63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1E19A8-26C9-43BC-BD11-AB4255709CE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455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6DB48985-1CB3-46E6-BC0B-20C54D49B3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D88AF929-9224-4ABA-8DC1-A8582C342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FA7F7D1C-A1C3-468A-8BEC-0011D1FD63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1E19A8-26C9-43BC-BD11-AB4255709CE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97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titulka">
            <a:extLst>
              <a:ext uri="{FF2B5EF4-FFF2-40B4-BE49-F238E27FC236}">
                <a16:creationId xmlns:a16="http://schemas.microsoft.com/office/drawing/2014/main" id="{1A7F7B1B-C577-4850-B605-A38B9D6F8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765675"/>
            <a:ext cx="38290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268413"/>
            <a:ext cx="7772400" cy="1800225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 lIns="288000" tIns="288000" rIns="288000" bIns="28800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73463"/>
            <a:ext cx="7704138" cy="6477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F2A6FC-D5C7-4039-A82E-F3660DA12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04025" y="188913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B9DFE-A622-4282-AE37-1B59FB4AC1BD}" type="datetime1">
              <a:rPr lang="cs-CZ" altLang="cs-CZ"/>
              <a:pPr>
                <a:defRPr/>
              </a:pPr>
              <a:t>02.06.2020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5072521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7784BD-D39D-4DF9-9783-A97BAD6BBD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35DBB-3795-4F67-A98A-5EE641056B42}" type="datetime1">
              <a:rPr lang="cs-CZ" altLang="cs-CZ"/>
              <a:pPr>
                <a:defRPr/>
              </a:pPr>
              <a:t>02.06.2020</a:t>
            </a:fld>
            <a:endParaRPr lang="cs-CZ" alt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C9F4BD-E9A9-4746-AD83-A5C81B6E17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Vyhodnocení činnosti 2019 KŘP Středočeského kraje úsek vnější služby  plk. Ing. Bc. Jan TULACH    </a:t>
            </a:r>
            <a:endParaRPr lang="cs-CZ" alt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703901-D93E-470C-AAFA-918D461FE1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381FB-EF58-4EB1-8735-29038D3E767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622791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562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5621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2DE7A1-D4AE-4590-88EB-C38742D896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F7C13-CEF3-4ADC-9824-BB393BB46754}" type="datetime1">
              <a:rPr lang="cs-CZ" altLang="cs-CZ"/>
              <a:pPr>
                <a:defRPr/>
              </a:pPr>
              <a:t>02.06.2020</a:t>
            </a:fld>
            <a:endParaRPr lang="cs-CZ" alt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B5A0A3-69D0-4C6C-B313-37B5622E6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Vyhodnocení činnosti 2019 KŘP Středočeského kraje úsek vnější služby  plk. Ing. Bc. Jan TULACH    </a:t>
            </a:r>
            <a:endParaRPr lang="cs-CZ" alt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1EBE3C-452A-4DE8-8473-C89C9E9E35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DF2E-CFD4-4381-95C2-91642DBECF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02953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CFEF4E-971F-40B8-B5E6-6F506DEDDF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395CC-10AE-489E-8D1E-87F274984E52}" type="datetime1">
              <a:rPr lang="cs-CZ" altLang="cs-CZ"/>
              <a:pPr>
                <a:defRPr/>
              </a:pPr>
              <a:t>02.06.2020</a:t>
            </a:fld>
            <a:endParaRPr lang="cs-CZ" alt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7AA537-4750-4F9B-B8D9-03A3AE674B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Vyhodnocení činnosti 2019 KŘP Středočeského kraje úsek vnější služby  plk. Ing. Bc. Jan TULACH    </a:t>
            </a:r>
            <a:endParaRPr lang="cs-CZ" alt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8A424D-6B9A-4E37-A7CC-8791F22A1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9EA83-944D-4D59-AE27-79A7C7947F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445164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E37E8E-3199-4D8A-ABD4-8E1E06841A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8AF87-0D60-437B-8D87-7357AFFEEA6E}" type="datetime1">
              <a:rPr lang="cs-CZ" altLang="cs-CZ"/>
              <a:pPr>
                <a:defRPr/>
              </a:pPr>
              <a:t>02.06.2020</a:t>
            </a:fld>
            <a:endParaRPr lang="cs-CZ" alt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F508A0-3ED2-4DBA-AC12-6CD6F17353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Vyhodnocení činnosti 2019 KŘP Středočeského kraje úsek vnější služby  plk. Ing. Bc. Jan TULACH    </a:t>
            </a:r>
            <a:endParaRPr lang="cs-CZ" alt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CAD487-F207-4346-B23E-4B9584D8B3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33E40-2893-4F50-9DC9-80E7736BC6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82317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ECB7B1-A675-433A-BA1A-60CC0B45A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72227-B011-4FE8-9832-C42C665881F1}" type="datetime1">
              <a:rPr lang="cs-CZ" altLang="cs-CZ"/>
              <a:pPr>
                <a:defRPr/>
              </a:pPr>
              <a:t>02.06.2020</a:t>
            </a:fld>
            <a:endParaRPr lang="cs-CZ" alt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C571F8-0963-497B-A8D2-C301A37A5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Vyhodnocení činnosti 2019 KŘP Středočeského kraje úsek vnější služby  plk. Ing. Bc. Jan TULACH    </a:t>
            </a:r>
            <a:endParaRPr lang="cs-CZ" alt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11209F-6E31-46AB-8D9D-3DEB669A7C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A5AC6-092A-4284-8BAB-C9C0C84997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273367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1836557-EB90-4A18-8E3C-57C3684431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E1ECC-31CB-4580-ADA0-BB92708CA6DF}" type="datetime1">
              <a:rPr lang="cs-CZ" altLang="cs-CZ"/>
              <a:pPr>
                <a:defRPr/>
              </a:pPr>
              <a:t>02.06.2020</a:t>
            </a:fld>
            <a:endParaRPr lang="cs-CZ" altLang="cs-CZ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63DE2D-6F86-4222-B008-6394BC6A95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Vyhodnocení činnosti 2019 KŘP Středočeského kraje úsek vnější služby  plk. Ing. Bc. Jan TULACH    </a:t>
            </a:r>
            <a:endParaRPr lang="cs-CZ" altLang="cs-CZ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42A96F-A540-499F-B06C-004455C1A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C8AC6-6109-4806-B10F-3706DDC3C0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00698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28F3CE-325A-4351-A38A-447B03762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F96DC-5ED9-4FC8-AB88-85E7C8112186}" type="datetime1">
              <a:rPr lang="cs-CZ" altLang="cs-CZ"/>
              <a:pPr>
                <a:defRPr/>
              </a:pPr>
              <a:t>02.06.2020</a:t>
            </a:fld>
            <a:endParaRPr lang="cs-CZ" altLang="cs-CZ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31B008C-7561-4EA3-A268-2A1E773F7B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Vyhodnocení činnosti 2019 KŘP Středočeského kraje úsek vnější služby  plk. Ing. Bc. Jan TULACH    </a:t>
            </a:r>
            <a:endParaRPr lang="cs-CZ" altLang="cs-CZ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17A451-67CE-4D80-97C3-F0CF1BEB1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877F0-53FF-4668-9712-E219116367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095915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9DD3FC5-1B5D-46B5-96DD-6E8593D53E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EDAAB-478B-4E3C-8229-CF2A953CDD31}" type="datetime1">
              <a:rPr lang="cs-CZ" altLang="cs-CZ"/>
              <a:pPr>
                <a:defRPr/>
              </a:pPr>
              <a:t>02.06.2020</a:t>
            </a:fld>
            <a:endParaRPr lang="cs-CZ" altLang="cs-CZ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458A1C-6ACA-4F4E-9446-08AED6235E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Vyhodnocení činnosti 2019 KŘP Středočeského kraje úsek vnější služby  plk. Ing. Bc. Jan TULACH    </a:t>
            </a:r>
            <a:endParaRPr lang="cs-CZ" altLang="cs-CZ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107540-4FEF-4DA4-A3D3-BF42B343E8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23609-69C9-4C0F-8505-E374C5DB956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085974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E7D83-6BA8-4FC9-BE4D-766D9A3DF3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8841-7828-42D5-B524-355CCF5A96D4}" type="datetime1">
              <a:rPr lang="cs-CZ" altLang="cs-CZ"/>
              <a:pPr>
                <a:defRPr/>
              </a:pPr>
              <a:t>02.06.2020</a:t>
            </a:fld>
            <a:endParaRPr lang="cs-CZ" alt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7A6CD9-8725-4B1E-839A-AAA99F624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Vyhodnocení činnosti 2019 KŘP Středočeského kraje úsek vnější služby  plk. Ing. Bc. Jan TULACH    </a:t>
            </a:r>
            <a:endParaRPr lang="cs-CZ" alt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2B6D92-A52D-462B-837B-97A3D10D3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084D9-4338-4FB3-8429-9BBC36801F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47307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C8AC8F-878E-4BB6-B069-04B2F545FB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7F765-57F4-4374-9A44-B3F52B49B764}" type="datetime1">
              <a:rPr lang="cs-CZ" altLang="cs-CZ"/>
              <a:pPr>
                <a:defRPr/>
              </a:pPr>
              <a:t>02.06.2020</a:t>
            </a:fld>
            <a:endParaRPr lang="cs-CZ" alt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90AB5B-3FA8-43AA-839B-78DBBF463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Vyhodnocení činnosti 2019 KŘP Středočeského kraje úsek vnější služby  plk. Ing. Bc. Jan TULACH    </a:t>
            </a:r>
            <a:endParaRPr lang="cs-CZ" alt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03D9EE-E466-42B5-8000-6BE6640948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0F5E-D24A-4B3B-854D-5A8562732C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674700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bezna zapato">
            <a:extLst>
              <a:ext uri="{FF2B5EF4-FFF2-40B4-BE49-F238E27FC236}">
                <a16:creationId xmlns:a16="http://schemas.microsoft.com/office/drawing/2014/main" id="{4B7F613A-54EE-45BE-AEAA-350D1CFDDA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629275"/>
            <a:ext cx="691356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9">
            <a:extLst>
              <a:ext uri="{FF2B5EF4-FFF2-40B4-BE49-F238E27FC236}">
                <a16:creationId xmlns:a16="http://schemas.microsoft.com/office/drawing/2014/main" id="{03B8B45C-1B93-4DBF-91A7-F05993192D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47813" y="6002338"/>
            <a:ext cx="7127875" cy="6477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dirty="0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F9A5B2B0-50CB-4479-AFB7-AC8D336263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88B61399-6D03-4F45-B8B4-E4D642F01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2BBE67E-3DA2-4F0E-82D3-E9295BB7AB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308725"/>
            <a:ext cx="1774825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DCB9E9E-EF8A-415E-A205-940FC51B3C78}" type="datetime1">
              <a:rPr lang="cs-CZ" altLang="cs-CZ"/>
              <a:pPr>
                <a:defRPr/>
              </a:pPr>
              <a:t>02.06.2020</a:t>
            </a:fld>
            <a:endParaRPr lang="cs-CZ" altLang="cs-CZ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FA0170F-BB27-4492-98BA-84A6C66A01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308725"/>
            <a:ext cx="4679950" cy="187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cs-CZ" altLang="cs-CZ"/>
              <a:t>Vyhodnocení činnosti 2019 KŘP Středočeského kraje úsek vnější služby  plk. Ing. Bc. Jan TULACH    </a:t>
            </a:r>
            <a:endParaRPr lang="cs-CZ" altLang="cs-CZ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8419AD3-C0F8-43F9-9B0D-F7ECB7839D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021388"/>
            <a:ext cx="981075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19C7241-2D52-4D0C-A599-B1B2DC602FF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spd="slow">
    <p:wipe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28A71D88-F432-4BAF-A041-94B2E8425AD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E3C1D3-A83C-4858-8735-8A5D1270E088}" type="datetime1">
              <a:rPr lang="cs-CZ" altLang="cs-CZ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02.06.2020</a:t>
            </a:fld>
            <a:endParaRPr lang="cs-CZ" altLang="cs-CZ" sz="1200">
              <a:solidFill>
                <a:schemeClr val="bg1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D7DCCCD-0862-48B2-B183-FBFA13E318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476250"/>
            <a:ext cx="8758237" cy="3889375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cs-CZ" altLang="cs-CZ" sz="3200" dirty="0"/>
              <a:t>Přehled nehodovosti </a:t>
            </a:r>
            <a:br>
              <a:rPr lang="cs-CZ" altLang="cs-CZ" sz="3200" dirty="0"/>
            </a:br>
            <a:r>
              <a:rPr lang="cs-CZ" altLang="cs-CZ" sz="3200" dirty="0"/>
              <a:t>a </a:t>
            </a:r>
            <a:r>
              <a:rPr lang="cs-CZ" altLang="cs-CZ" sz="3200"/>
              <a:t>vybraných </a:t>
            </a:r>
            <a:r>
              <a:rPr lang="cs-CZ" altLang="cs-CZ" sz="3200" smtClean="0"/>
              <a:t>přestupků</a:t>
            </a:r>
            <a:r>
              <a:rPr lang="cs-CZ" altLang="cs-CZ" sz="3200" dirty="0">
                <a:cs typeface="Calibri" panose="020F0502020204030204" pitchFamily="34" charset="0"/>
              </a:rPr>
              <a:t> </a:t>
            </a:r>
            <a:r>
              <a:rPr lang="cs-CZ" altLang="cs-CZ" sz="3200" smtClean="0"/>
              <a:t>na </a:t>
            </a:r>
            <a:r>
              <a:rPr lang="cs-CZ" altLang="cs-CZ" sz="3200"/>
              <a:t>území </a:t>
            </a:r>
            <a:r>
              <a:rPr lang="cs-CZ" altLang="cs-CZ" sz="3200" smtClean="0"/>
              <a:t>KŘP </a:t>
            </a:r>
            <a:r>
              <a:rPr lang="cs-CZ" altLang="cs-CZ" sz="3200" dirty="0"/>
              <a:t>Středočeského kraje</a:t>
            </a:r>
            <a:br>
              <a:rPr lang="cs-CZ" altLang="cs-CZ" sz="3200" dirty="0"/>
            </a:br>
            <a:r>
              <a:rPr lang="cs-CZ" altLang="cs-CZ" sz="3200" dirty="0"/>
              <a:t>za období nouzového stavu </a:t>
            </a:r>
            <a:br>
              <a:rPr lang="cs-CZ" altLang="cs-CZ" sz="3200" dirty="0"/>
            </a:br>
            <a:r>
              <a:rPr lang="cs-CZ" altLang="cs-CZ" sz="3200" dirty="0"/>
              <a:t>v ČR 2020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4F6E636-4152-42BD-8398-3A5418AAA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44207" y="4725143"/>
            <a:ext cx="1656183" cy="18002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datum 3">
            <a:extLst>
              <a:ext uri="{FF2B5EF4-FFF2-40B4-BE49-F238E27FC236}">
                <a16:creationId xmlns:a16="http://schemas.microsoft.com/office/drawing/2014/main" id="{9B517827-DAE9-4ED8-B774-7CD9BBEF0CD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0827EC-AE66-4B68-8F88-4E1191D55650}" type="datetime1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Zástupný symbol pro zápatí 4">
            <a:extLst>
              <a:ext uri="{FF2B5EF4-FFF2-40B4-BE49-F238E27FC236}">
                <a16:creationId xmlns:a16="http://schemas.microsoft.com/office/drawing/2014/main" id="{54CB75F1-D9AB-41D3-9A63-48DE7F5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275" y="6072188"/>
            <a:ext cx="5832475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Přehled </a:t>
            </a:r>
            <a:r>
              <a:rPr lang="cs-CZ" altLang="cs-CZ" sz="1200" dirty="0">
                <a:solidFill>
                  <a:srgbClr val="FFFFFF"/>
                </a:solidFill>
              </a:rPr>
              <a:t>vybraných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přestupků za období nouzového stavu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plk. Ing. Bc. Jan TULACH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1FBA599-6B2F-498C-9364-5076D9FEEEDE}"/>
              </a:ext>
            </a:extLst>
          </p:cNvPr>
          <p:cNvSpPr/>
          <p:nvPr/>
        </p:nvSpPr>
        <p:spPr>
          <a:xfrm>
            <a:off x="5652120" y="548680"/>
            <a:ext cx="335833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 sz="2000" b="1" dirty="0">
                <a:solidFill>
                  <a:schemeClr val="bg1"/>
                </a:solidFill>
                <a:cs typeface="Arial" panose="020B0604020202020204" pitchFamily="34" charset="0"/>
              </a:rPr>
              <a:t>služba pořádkové policie</a:t>
            </a:r>
          </a:p>
          <a:p>
            <a:pPr eaLnBrk="1" hangingPunct="1"/>
            <a:r>
              <a:rPr lang="cs-CZ" altLang="cs-CZ" sz="1200" dirty="0">
                <a:solidFill>
                  <a:schemeClr val="bg1"/>
                </a:solidFill>
                <a:latin typeface="Segoe Script" panose="030B0504020000000003" pitchFamily="66" charset="0"/>
              </a:rPr>
              <a:t>„Pomáhat a chránit“</a:t>
            </a:r>
            <a:endParaRPr lang="cs-CZ" altLang="cs-CZ" sz="1100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A7559F6-8C82-4D07-93AB-A4CF9B345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88024" y="448598"/>
            <a:ext cx="757390" cy="8232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6E3D17A-5CB8-40B7-AC10-633F8B01D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108513"/>
              </p:ext>
            </p:extLst>
          </p:nvPr>
        </p:nvGraphicFramePr>
        <p:xfrm>
          <a:off x="433645" y="2684226"/>
          <a:ext cx="8159749" cy="209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5899">
                  <a:extLst>
                    <a:ext uri="{9D8B030D-6E8A-4147-A177-3AD203B41FA5}">
                      <a16:colId xmlns:a16="http://schemas.microsoft.com/office/drawing/2014/main" val="34920288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423649267"/>
                    </a:ext>
                  </a:extLst>
                </a:gridCol>
                <a:gridCol w="1283187">
                  <a:extLst>
                    <a:ext uri="{9D8B030D-6E8A-4147-A177-3AD203B41FA5}">
                      <a16:colId xmlns:a16="http://schemas.microsoft.com/office/drawing/2014/main" val="574022099"/>
                    </a:ext>
                  </a:extLst>
                </a:gridCol>
                <a:gridCol w="1572551">
                  <a:extLst>
                    <a:ext uri="{9D8B030D-6E8A-4147-A177-3AD203B41FA5}">
                      <a16:colId xmlns:a16="http://schemas.microsoft.com/office/drawing/2014/main" val="3965702531"/>
                    </a:ext>
                  </a:extLst>
                </a:gridCol>
              </a:tblGrid>
              <a:tr h="7137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effectLst/>
                          <a:latin typeface="+mj-lt"/>
                        </a:rPr>
                        <a:t>Rok 2020</a:t>
                      </a:r>
                      <a:endParaRPr lang="cs-CZ" sz="16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 smtClean="0">
                          <a:effectLst/>
                          <a:latin typeface="+mj-lt"/>
                        </a:rPr>
                        <a:t>2019</a:t>
                      </a:r>
                      <a:endParaRPr lang="cs-CZ" sz="16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 smtClean="0">
                          <a:effectLst/>
                          <a:latin typeface="+mj-lt"/>
                        </a:rPr>
                        <a:t>2020</a:t>
                      </a:r>
                      <a:endParaRPr lang="cs-CZ" sz="16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effectLst/>
                          <a:latin typeface="+mj-lt"/>
                        </a:rPr>
                        <a:t>  </a:t>
                      </a:r>
                      <a:r>
                        <a:rPr lang="cs-CZ" sz="1600" b="0" u="none" strike="noStrike" dirty="0" smtClean="0">
                          <a:effectLst/>
                          <a:latin typeface="+mj-lt"/>
                        </a:rPr>
                        <a:t>Rozdíl </a:t>
                      </a:r>
                      <a:endParaRPr lang="cs-CZ" sz="16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567027"/>
                  </a:ext>
                </a:extLst>
              </a:tr>
              <a:tr h="654416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INCIDENTY SE ZNAKY DOMÁCÍHO NÁSILÍ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800" b="1" kern="1200" dirty="0">
                          <a:solidFill>
                            <a:srgbClr val="00924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</a:t>
                      </a:r>
                      <a:r>
                        <a:rPr lang="cs-CZ" sz="1400" b="1" i="0" u="none" strike="noStrike" kern="1200" dirty="0">
                          <a:solidFill>
                            <a:srgbClr val="00924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cs-CZ" sz="1400" b="1" i="0" u="none" strike="noStrike" kern="1200" dirty="0" smtClean="0">
                          <a:solidFill>
                            <a:srgbClr val="00924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46</a:t>
                      </a:r>
                      <a:endParaRPr lang="cs-CZ" sz="1400" b="1" i="0" u="none" strike="noStrike" dirty="0">
                        <a:solidFill>
                          <a:srgbClr val="009242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400" b="1" i="0" u="none" strike="noStrike" kern="1200" dirty="0" smtClean="0">
                          <a:solidFill>
                            <a:srgbClr val="00924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- 9</a:t>
                      </a:r>
                      <a:endParaRPr lang="cs-CZ" sz="1400" b="1" i="0" u="none" strike="noStrike" dirty="0">
                        <a:solidFill>
                          <a:srgbClr val="009242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/>
                </a:tc>
                <a:extLst>
                  <a:ext uri="{0D108BD9-81ED-4DB2-BD59-A6C34878D82A}">
                    <a16:rowId xmlns:a16="http://schemas.microsoft.com/office/drawing/2014/main" val="1927410360"/>
                  </a:ext>
                </a:extLst>
              </a:tr>
              <a:tr h="72396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POČTY VYKÁZÁNÍ  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</a:t>
                      </a:r>
                      <a:endParaRPr lang="cs-CZ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marL="457200" lvl="1" indent="0" algn="l" rtl="0" fontAlgn="ctr">
                        <a:buFontTx/>
                        <a:buNone/>
                      </a:pPr>
                      <a:r>
                        <a:rPr lang="cs-CZ" sz="1800" b="1" kern="1200" dirty="0" smtClean="0">
                          <a:solidFill>
                            <a:srgbClr val="00924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</a:t>
                      </a:r>
                      <a:r>
                        <a:rPr lang="cs-CZ" sz="1400" b="1" i="0" u="none" strike="noStrike" kern="1200" baseline="0" dirty="0">
                          <a:solidFill>
                            <a:srgbClr val="00924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cs-CZ" sz="1400" b="1" i="0" u="none" strike="noStrike" kern="1200" baseline="0" dirty="0" smtClean="0">
                          <a:solidFill>
                            <a:srgbClr val="00924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13</a:t>
                      </a:r>
                      <a:endParaRPr lang="cs-CZ" sz="1400" b="1" i="0" u="none" strike="noStrike" dirty="0">
                        <a:solidFill>
                          <a:srgbClr val="009242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marL="457200" lvl="1" indent="0" algn="l" rtl="0" fontAlgn="ctr">
                        <a:buFontTx/>
                        <a:buNone/>
                      </a:pPr>
                      <a:r>
                        <a:rPr lang="cs-CZ" sz="1400" b="1" i="0" u="none" strike="noStrike" kern="1200" baseline="0" dirty="0" smtClean="0">
                          <a:solidFill>
                            <a:srgbClr val="00924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- </a:t>
                      </a:r>
                      <a:r>
                        <a:rPr lang="cs-CZ" sz="1400" b="1" i="0" u="none" strike="noStrike" kern="1200" baseline="0" dirty="0" smtClean="0">
                          <a:solidFill>
                            <a:srgbClr val="00924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13</a:t>
                      </a:r>
                      <a:endParaRPr lang="cs-CZ" sz="1400" b="1" i="0" u="none" strike="noStrike" dirty="0">
                        <a:solidFill>
                          <a:srgbClr val="009242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/>
                </a:tc>
                <a:extLst>
                  <a:ext uri="{0D108BD9-81ED-4DB2-BD59-A6C34878D82A}">
                    <a16:rowId xmlns:a16="http://schemas.microsoft.com/office/drawing/2014/main" val="872061794"/>
                  </a:ext>
                </a:extLst>
              </a:tr>
            </a:tbl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1B48D795-F248-471F-8C78-29591660B6E7}"/>
              </a:ext>
            </a:extLst>
          </p:cNvPr>
          <p:cNvSpPr/>
          <p:nvPr/>
        </p:nvSpPr>
        <p:spPr>
          <a:xfrm>
            <a:off x="395536" y="1542352"/>
            <a:ext cx="81597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kern="0" dirty="0">
                <a:solidFill>
                  <a:schemeClr val="bg1"/>
                </a:solidFill>
              </a:rPr>
              <a:t> </a:t>
            </a:r>
            <a:r>
              <a:rPr lang="cs-CZ" altLang="cs-CZ" sz="2000" kern="0" dirty="0">
                <a:solidFill>
                  <a:schemeClr val="bg1"/>
                </a:solidFill>
              </a:rPr>
              <a:t>Základní ukazatele související s domácím násilím </a:t>
            </a:r>
            <a:r>
              <a:rPr lang="cs-CZ" altLang="cs-CZ" sz="2000" kern="0">
                <a:solidFill>
                  <a:schemeClr val="bg1"/>
                </a:solidFill>
              </a:rPr>
              <a:t>a počty vykázání </a:t>
            </a:r>
            <a:r>
              <a:rPr lang="cs-CZ" altLang="cs-CZ" sz="2000" kern="0" dirty="0">
                <a:solidFill>
                  <a:schemeClr val="bg1"/>
                </a:solidFill>
              </a:rPr>
              <a:t>v době nouzového stavu v</a:t>
            </a:r>
            <a:r>
              <a:rPr lang="cs-CZ" altLang="cs-CZ" sz="2000" dirty="0">
                <a:solidFill>
                  <a:schemeClr val="bg1"/>
                </a:solidFill>
                <a:cs typeface="Calibri" panose="020F0502020204030204" pitchFamily="34" charset="0"/>
              </a:rPr>
              <a:t> porovnání za stejné období v roce 2019</a:t>
            </a:r>
            <a:endParaRPr lang="cs-CZ" altLang="cs-CZ" sz="2200" dirty="0"/>
          </a:p>
          <a:p>
            <a:r>
              <a:rPr lang="cs-CZ" altLang="cs-CZ" kern="0" dirty="0">
                <a:solidFill>
                  <a:schemeClr val="bg1"/>
                </a:solidFill>
              </a:rPr>
              <a:t> </a:t>
            </a:r>
            <a:r>
              <a:rPr lang="cs-CZ" altLang="cs-CZ" b="1" kern="0" dirty="0">
                <a:solidFill>
                  <a:schemeClr val="bg1"/>
                </a:solidFill>
              </a:rPr>
              <a:t/>
            </a:r>
            <a:br>
              <a:rPr lang="cs-CZ" altLang="cs-CZ" b="1" kern="0" dirty="0">
                <a:solidFill>
                  <a:schemeClr val="bg1"/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596104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6">
            <a:extLst>
              <a:ext uri="{FF2B5EF4-FFF2-40B4-BE49-F238E27FC236}">
                <a16:creationId xmlns:a16="http://schemas.microsoft.com/office/drawing/2014/main" id="{7C981541-C720-4CBA-BB81-CD132C0D85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65225" y="2276872"/>
            <a:ext cx="7772400" cy="3240087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>Děkuji za pozornost</a:t>
            </a:r>
            <a:br>
              <a:rPr lang="cs-CZ" altLang="cs-CZ" dirty="0"/>
            </a:b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sz="2800" dirty="0"/>
              <a:t>plk. Ing. Bc. Jan TULACH</a:t>
            </a:r>
            <a:br>
              <a:rPr lang="cs-CZ" altLang="cs-CZ" sz="2800" dirty="0"/>
            </a:br>
            <a:r>
              <a:rPr lang="cs-CZ" altLang="cs-CZ" sz="2800" dirty="0"/>
              <a:t>náměstek ředitele KŘ pro VS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14339" name="Zástupný symbol pro datum 3">
            <a:extLst>
              <a:ext uri="{FF2B5EF4-FFF2-40B4-BE49-F238E27FC236}">
                <a16:creationId xmlns:a16="http://schemas.microsoft.com/office/drawing/2014/main" id="{9ECC9B0E-4746-430D-BA6C-FFBF9979E4D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AD2D6B-7644-4EF1-8A79-D03DB674B7BD}" type="datetime1">
              <a:rPr lang="cs-CZ" altLang="cs-CZ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02.06.2020</a:t>
            </a:fld>
            <a:endParaRPr lang="cs-CZ" altLang="cs-CZ" sz="1200">
              <a:solidFill>
                <a:schemeClr val="bg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433CB1-FBE2-4378-BE5E-481EE6384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3793" y="507789"/>
            <a:ext cx="1656183" cy="18002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49350832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datum 3">
            <a:extLst>
              <a:ext uri="{FF2B5EF4-FFF2-40B4-BE49-F238E27FC236}">
                <a16:creationId xmlns:a16="http://schemas.microsoft.com/office/drawing/2014/main" id="{BDE80F31-EF78-425D-A6E1-A2FD584AD24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8B733D-5D0D-4DE4-B0A5-1C189599B97D}" type="datetime1">
              <a:rPr lang="cs-CZ" altLang="cs-CZ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02.06.2020</a:t>
            </a:fld>
            <a:endParaRPr lang="cs-CZ" altLang="cs-CZ" sz="1200">
              <a:solidFill>
                <a:schemeClr val="bg1"/>
              </a:solidFill>
            </a:endParaRPr>
          </a:p>
        </p:txBody>
      </p:sp>
      <p:sp>
        <p:nvSpPr>
          <p:cNvPr id="7171" name="Zástupný symbol pro zápatí 4">
            <a:extLst>
              <a:ext uri="{FF2B5EF4-FFF2-40B4-BE49-F238E27FC236}">
                <a16:creationId xmlns:a16="http://schemas.microsoft.com/office/drawing/2014/main" id="{5C89DC65-BC31-4B1C-B5CD-E4729BBA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275" y="6072188"/>
            <a:ext cx="5832475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/>
                </a:solidFill>
              </a:rPr>
              <a:t>Přehled nehodovosti a vybraných dopravních přestupků za období nouzového stavu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/>
                </a:solidFill>
              </a:rPr>
              <a:t>plk. Ing. Bc. Jan TULACH   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200" dirty="0">
              <a:solidFill>
                <a:schemeClr val="bg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63FA4B2-439B-4429-B77F-56F5CBB0E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2" y="1140063"/>
            <a:ext cx="3635375" cy="61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2300" kern="0" dirty="0">
                <a:solidFill>
                  <a:schemeClr val="bg1"/>
                </a:solidFill>
              </a:rPr>
              <a:t>   </a:t>
            </a:r>
            <a:r>
              <a:rPr lang="cs-CZ" altLang="cs-CZ" sz="2400" kern="0" dirty="0">
                <a:solidFill>
                  <a:schemeClr val="bg1"/>
                </a:solidFill>
              </a:rPr>
              <a:t>Základní ukazatele</a:t>
            </a:r>
            <a:r>
              <a:rPr lang="cs-CZ" altLang="cs-CZ" sz="2400" b="1" kern="0" dirty="0">
                <a:solidFill>
                  <a:schemeClr val="bg1"/>
                </a:solidFill>
              </a:rPr>
              <a:t/>
            </a:r>
            <a:br>
              <a:rPr lang="cs-CZ" altLang="cs-CZ" sz="2400" b="1" kern="0" dirty="0">
                <a:solidFill>
                  <a:schemeClr val="bg1"/>
                </a:solidFill>
              </a:rPr>
            </a:br>
            <a:endParaRPr lang="cs-CZ" altLang="cs-CZ" sz="2400" b="1" kern="0" dirty="0">
              <a:solidFill>
                <a:schemeClr val="bg1"/>
              </a:solidFill>
            </a:endParaRPr>
          </a:p>
        </p:txBody>
      </p:sp>
      <p:sp>
        <p:nvSpPr>
          <p:cNvPr id="8" name="Podnadpis 1">
            <a:extLst>
              <a:ext uri="{FF2B5EF4-FFF2-40B4-BE49-F238E27FC236}">
                <a16:creationId xmlns:a16="http://schemas.microsoft.com/office/drawing/2014/main" id="{7663AE82-474D-4465-B5FC-E486F6AC6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759172"/>
            <a:ext cx="3923159" cy="388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altLang="cs-CZ" sz="1600" kern="0" dirty="0">
                <a:solidFill>
                  <a:schemeClr val="bg1"/>
                </a:solidFill>
              </a:rPr>
              <a:t>Počet obyvatel   1.381.564</a:t>
            </a:r>
          </a:p>
          <a:p>
            <a:endParaRPr lang="cs-CZ" altLang="cs-CZ" sz="1600" kern="0" dirty="0">
              <a:solidFill>
                <a:schemeClr val="bg1"/>
              </a:solidFill>
            </a:endParaRPr>
          </a:p>
          <a:p>
            <a:r>
              <a:rPr lang="cs-CZ" altLang="cs-CZ" sz="1600" kern="0" dirty="0">
                <a:solidFill>
                  <a:schemeClr val="bg1"/>
                </a:solidFill>
              </a:rPr>
              <a:t>Rozloha    11.014 km</a:t>
            </a:r>
            <a:r>
              <a:rPr lang="cs-CZ" altLang="cs-CZ" sz="1600" kern="0" baseline="30000" dirty="0">
                <a:solidFill>
                  <a:schemeClr val="bg1"/>
                </a:solidFill>
              </a:rPr>
              <a:t>2</a:t>
            </a:r>
            <a:r>
              <a:rPr lang="cs-CZ" altLang="cs-CZ" sz="1600" kern="0" dirty="0">
                <a:solidFill>
                  <a:schemeClr val="bg1"/>
                </a:solidFill>
              </a:rPr>
              <a:t>, 		            	         (tj. 13,9 % území ČR)</a:t>
            </a:r>
          </a:p>
          <a:p>
            <a:endParaRPr lang="cs-CZ" altLang="cs-CZ" sz="1600" kern="0" dirty="0">
              <a:solidFill>
                <a:schemeClr val="bg1"/>
              </a:solidFill>
            </a:endParaRPr>
          </a:p>
          <a:p>
            <a:r>
              <a:rPr lang="cs-CZ" altLang="cs-CZ" sz="1600" kern="0" dirty="0">
                <a:solidFill>
                  <a:schemeClr val="bg1"/>
                </a:solidFill>
              </a:rPr>
              <a:t>Délka silnic        9.627,749 km </a:t>
            </a:r>
          </a:p>
          <a:p>
            <a:r>
              <a:rPr lang="cs-CZ" altLang="cs-CZ" sz="1600" kern="0" dirty="0">
                <a:solidFill>
                  <a:schemeClr val="bg1"/>
                </a:solidFill>
              </a:rPr>
              <a:t>z toho:</a:t>
            </a:r>
          </a:p>
          <a:p>
            <a:r>
              <a:rPr lang="cs-CZ" altLang="cs-CZ" sz="1600" kern="0" dirty="0">
                <a:solidFill>
                  <a:schemeClr val="bg1"/>
                </a:solidFill>
              </a:rPr>
              <a:t>Dálnice 	  361,316 km</a:t>
            </a:r>
          </a:p>
          <a:p>
            <a:r>
              <a:rPr lang="cs-CZ" altLang="cs-CZ" sz="1600" kern="0" dirty="0">
                <a:solidFill>
                  <a:schemeClr val="bg1"/>
                </a:solidFill>
              </a:rPr>
              <a:t>Silnice I. třídy    656,874 km</a:t>
            </a:r>
          </a:p>
          <a:p>
            <a:r>
              <a:rPr lang="cs-CZ" altLang="cs-CZ" sz="1600" kern="0" dirty="0">
                <a:solidFill>
                  <a:schemeClr val="bg1"/>
                </a:solidFill>
              </a:rPr>
              <a:t>Silnice II. třídy   2.383,351 km</a:t>
            </a:r>
          </a:p>
          <a:p>
            <a:r>
              <a:rPr lang="cs-CZ" altLang="cs-CZ" sz="1600" kern="0" dirty="0">
                <a:solidFill>
                  <a:schemeClr val="bg1"/>
                </a:solidFill>
              </a:rPr>
              <a:t>Silnice III. třídy  6.236,208 km</a:t>
            </a:r>
          </a:p>
        </p:txBody>
      </p:sp>
      <p:pic>
        <p:nvPicPr>
          <p:cNvPr id="10" name="Obrázek 3">
            <a:extLst>
              <a:ext uri="{FF2B5EF4-FFF2-40B4-BE49-F238E27FC236}">
                <a16:creationId xmlns:a16="http://schemas.microsoft.com/office/drawing/2014/main" id="{AD15BFCD-9F9A-4696-90F0-33E0B2B03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0663" y="1449618"/>
            <a:ext cx="5005833" cy="38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datum 2">
            <a:extLst>
              <a:ext uri="{FF2B5EF4-FFF2-40B4-BE49-F238E27FC236}">
                <a16:creationId xmlns:a16="http://schemas.microsoft.com/office/drawing/2014/main" id="{A48C4277-5697-4B6D-9843-C5D48982B1EA}"/>
              </a:ext>
            </a:extLst>
          </p:cNvPr>
          <p:cNvSpPr txBox="1">
            <a:spLocks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43DEB1-D3D1-47C8-B1CB-EDEF863AEDD3}" type="datetime1">
              <a:rPr lang="cs-CZ" altLang="cs-CZ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02.06.2020</a:t>
            </a:fld>
            <a:endParaRPr lang="cs-CZ" altLang="cs-CZ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datum 3">
            <a:extLst>
              <a:ext uri="{FF2B5EF4-FFF2-40B4-BE49-F238E27FC236}">
                <a16:creationId xmlns:a16="http://schemas.microsoft.com/office/drawing/2014/main" id="{BDE80F31-EF78-425D-A6E1-A2FD584AD24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8B733D-5D0D-4DE4-B0A5-1C189599B97D}" type="datetime1">
              <a:rPr lang="cs-CZ" altLang="cs-CZ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02.06.2020</a:t>
            </a:fld>
            <a:endParaRPr lang="cs-CZ" altLang="cs-CZ" sz="1200">
              <a:solidFill>
                <a:schemeClr val="bg1"/>
              </a:solidFill>
            </a:endParaRPr>
          </a:p>
        </p:txBody>
      </p:sp>
      <p:sp>
        <p:nvSpPr>
          <p:cNvPr id="7171" name="Zástupný symbol pro zápatí 4">
            <a:extLst>
              <a:ext uri="{FF2B5EF4-FFF2-40B4-BE49-F238E27FC236}">
                <a16:creationId xmlns:a16="http://schemas.microsoft.com/office/drawing/2014/main" id="{5C89DC65-BC31-4B1C-B5CD-E4729BBA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275" y="6072188"/>
            <a:ext cx="5832475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/>
                </a:solidFill>
              </a:rPr>
              <a:t>Přehled nehodovosti a vybraných dopravních přestupků za období nouzového stavu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/>
                </a:solidFill>
              </a:rPr>
              <a:t>plk. Ing. Bc. Jan TULACH   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200" dirty="0">
              <a:solidFill>
                <a:schemeClr val="bg1"/>
              </a:solidFill>
            </a:endParaRPr>
          </a:p>
        </p:txBody>
      </p:sp>
      <p:sp>
        <p:nvSpPr>
          <p:cNvPr id="7172" name="Zástupný symbol pro obsah 1">
            <a:extLst>
              <a:ext uri="{FF2B5EF4-FFF2-40B4-BE49-F238E27FC236}">
                <a16:creationId xmlns:a16="http://schemas.microsoft.com/office/drawing/2014/main" id="{BB87EB49-B585-4366-B20A-6BCCFFCD75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1775" y="1268413"/>
            <a:ext cx="8229600" cy="424021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altLang="cs-CZ" sz="2300" dirty="0">
                <a:solidFill>
                  <a:schemeClr val="bg1"/>
                </a:solidFill>
                <a:cs typeface="Calibri" panose="020F0502020204030204" pitchFamily="34" charset="0"/>
              </a:rPr>
              <a:t>Přehled nehodovosti ve Středočeském kraji za období nouzového stavu s porovnáním za stejné období v roce 2019</a:t>
            </a:r>
          </a:p>
          <a:p>
            <a:pPr marL="0" indent="0" algn="ctr">
              <a:buFontTx/>
              <a:buNone/>
            </a:pPr>
            <a:endParaRPr lang="cs-CZ" altLang="cs-CZ" sz="2400" dirty="0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0D0B3944-1187-41BD-AD57-858BCD609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055180"/>
              </p:ext>
            </p:extLst>
          </p:nvPr>
        </p:nvGraphicFramePr>
        <p:xfrm>
          <a:off x="643297" y="2204864"/>
          <a:ext cx="7930430" cy="3087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7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36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effectLst/>
                          <a:latin typeface="+mj-lt"/>
                        </a:rPr>
                        <a:t>Rok 2020</a:t>
                      </a:r>
                      <a:endParaRPr lang="cs-CZ" sz="16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3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effectLst/>
                          <a:latin typeface="+mj-lt"/>
                        </a:rPr>
                        <a:t>Počet</a:t>
                      </a:r>
                      <a:endParaRPr lang="cs-CZ" sz="16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3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effectLst/>
                          <a:latin typeface="+mj-lt"/>
                        </a:rPr>
                        <a:t>Rozdíl oproti roku 2019</a:t>
                      </a:r>
                      <a:endParaRPr lang="cs-CZ" sz="16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3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cs-CZ" sz="1600" b="0" u="none" strike="noStrike" dirty="0">
                          <a:effectLst/>
                          <a:latin typeface="+mj-lt"/>
                        </a:rPr>
                        <a:t>Rozdíl                 v %</a:t>
                      </a:r>
                      <a:endParaRPr lang="cs-CZ" sz="16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3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šetřených dopravních nehod</a:t>
                      </a:r>
                      <a:endParaRPr lang="cs-CZ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2.213</a:t>
                      </a: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</a:t>
                      </a:r>
                      <a:r>
                        <a:rPr lang="cs-CZ" sz="1400" b="1" i="0" u="none" strike="noStrike" dirty="0">
                          <a:solidFill>
                            <a:srgbClr val="009242"/>
                          </a:solidFill>
                          <a:effectLst/>
                          <a:latin typeface="+mj-lt"/>
                        </a:rPr>
                        <a:t> 958</a:t>
                      </a: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>
                          <a:solidFill>
                            <a:srgbClr val="009242"/>
                          </a:solidFill>
                          <a:effectLst/>
                          <a:latin typeface="+mj-lt"/>
                        </a:rPr>
                        <a:t>     - 30,2</a:t>
                      </a:r>
                      <a:endParaRPr lang="cs-CZ" sz="1400" b="1" i="0" u="none" strike="noStrike" dirty="0">
                        <a:solidFill>
                          <a:srgbClr val="009242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cs-CZ" sz="14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Euroformuláře</a:t>
                      </a:r>
                      <a:r>
                        <a:rPr lang="cs-CZ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endParaRPr lang="cs-CZ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647</a:t>
                      </a: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8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</a:t>
                      </a:r>
                      <a:r>
                        <a:rPr lang="cs-CZ" sz="14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cs-CZ" sz="1400" b="0" i="0" u="none" strike="noStrike" dirty="0">
                          <a:solidFill>
                            <a:srgbClr val="009242"/>
                          </a:solidFill>
                          <a:effectLst/>
                          <a:latin typeface="+mj-lt"/>
                        </a:rPr>
                        <a:t>439</a:t>
                      </a: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cs-CZ" sz="1400" b="0" u="none" strike="noStrike" dirty="0">
                          <a:solidFill>
                            <a:srgbClr val="009242"/>
                          </a:solidFill>
                          <a:effectLst/>
                          <a:latin typeface="+mj-lt"/>
                        </a:rPr>
                        <a:t>     - 40,4</a:t>
                      </a:r>
                      <a:endParaRPr lang="cs-CZ" sz="1400" b="0" i="0" u="none" strike="noStrike" dirty="0">
                        <a:solidFill>
                          <a:srgbClr val="009242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</a:t>
                      </a:r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z toho účast na dopravních nehod motocyklistů</a:t>
                      </a: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129</a:t>
                      </a: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 </a:t>
                      </a:r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   + 29</a:t>
                      </a:r>
                    </a:p>
                  </a:txBody>
                  <a:tcPr marL="7619" marR="7619" marT="76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400" b="0" u="none" strike="noStrike" dirty="0">
                          <a:effectLst/>
                          <a:latin typeface="+mj-lt"/>
                        </a:rPr>
                        <a:t>Počet usmrcených osob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8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</a:t>
                      </a:r>
                      <a:r>
                        <a:rPr lang="cs-CZ" sz="1400" b="0" u="none" strike="noStrike" dirty="0">
                          <a:solidFill>
                            <a:srgbClr val="009242"/>
                          </a:solidFill>
                          <a:effectLst/>
                          <a:latin typeface="+mj-lt"/>
                        </a:rPr>
                        <a:t> 1</a:t>
                      </a:r>
                      <a:endParaRPr lang="cs-CZ" sz="1400" b="0" i="0" u="none" strike="noStrike" dirty="0">
                        <a:solidFill>
                          <a:srgbClr val="009242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cs-CZ" sz="1400" b="0" u="none" strike="noStrike" dirty="0">
                          <a:solidFill>
                            <a:srgbClr val="009242"/>
                          </a:solidFill>
                          <a:effectLst/>
                          <a:latin typeface="+mj-lt"/>
                        </a:rPr>
                        <a:t>     - 5,3</a:t>
                      </a:r>
                      <a:endParaRPr lang="cs-CZ" sz="1400" b="0" i="0" u="none" strike="noStrike" dirty="0">
                        <a:solidFill>
                          <a:srgbClr val="009242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</a:t>
                      </a:r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z toho usmrceno motocyklistů</a:t>
                      </a: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 </a:t>
                      </a:r>
                      <a:r>
                        <a:rPr lang="cs-CZ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7</a:t>
                      </a:r>
                      <a:endParaRPr lang="cs-CZ" sz="1400" b="0" i="0" u="none" strike="noStrike" dirty="0">
                        <a:solidFill>
                          <a:srgbClr val="009242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cs-CZ" sz="1400" b="0" i="0" u="none" strike="noStrike" dirty="0">
                          <a:solidFill>
                            <a:srgbClr val="009242"/>
                          </a:solidFill>
                          <a:effectLst/>
                          <a:latin typeface="+mj-lt"/>
                        </a:rPr>
                        <a:t>    </a:t>
                      </a:r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+ 350</a:t>
                      </a:r>
                    </a:p>
                  </a:txBody>
                  <a:tcPr marL="7619" marR="7619" marT="762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400" b="0" u="none" strike="noStrike" dirty="0">
                          <a:effectLst/>
                          <a:latin typeface="+mj-lt"/>
                        </a:rPr>
                        <a:t>Počet těžce zraněných osob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8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</a:t>
                      </a:r>
                      <a:r>
                        <a:rPr lang="cs-CZ" sz="1400" b="0" u="none" strike="noStrike" dirty="0">
                          <a:solidFill>
                            <a:srgbClr val="009242"/>
                          </a:solidFill>
                          <a:effectLst/>
                          <a:latin typeface="+mj-lt"/>
                        </a:rPr>
                        <a:t> 23 </a:t>
                      </a:r>
                      <a:endParaRPr lang="cs-CZ" sz="1400" b="0" i="0" u="none" strike="noStrike" dirty="0">
                        <a:solidFill>
                          <a:srgbClr val="009242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cs-CZ" sz="1400" b="0" u="none" strike="noStrike" dirty="0">
                          <a:solidFill>
                            <a:srgbClr val="009242"/>
                          </a:solidFill>
                          <a:effectLst/>
                          <a:latin typeface="+mj-lt"/>
                        </a:rPr>
                        <a:t>     - 31,5</a:t>
                      </a:r>
                      <a:endParaRPr lang="cs-CZ" sz="1400" b="0" i="0" u="none" strike="noStrike" dirty="0">
                        <a:solidFill>
                          <a:srgbClr val="009242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400" b="0" u="none" strike="noStrike" dirty="0">
                          <a:effectLst/>
                          <a:latin typeface="+mj-lt"/>
                        </a:rPr>
                        <a:t>Počet lehce zraněných osob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404</a:t>
                      </a: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8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 </a:t>
                      </a:r>
                      <a:r>
                        <a:rPr lang="cs-CZ" sz="1400" b="0" i="0" u="none" strike="noStrike" dirty="0">
                          <a:solidFill>
                            <a:srgbClr val="009242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cs-CZ" sz="1400" b="0" u="none" strike="noStrike" dirty="0">
                          <a:solidFill>
                            <a:srgbClr val="009242"/>
                          </a:solidFill>
                          <a:effectLst/>
                          <a:latin typeface="+mj-lt"/>
                        </a:rPr>
                        <a:t>     - 27</a:t>
                      </a:r>
                      <a:endParaRPr lang="cs-CZ" sz="1400" b="0" i="0" u="none" strike="noStrike" dirty="0">
                        <a:solidFill>
                          <a:srgbClr val="009242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4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400" b="0" u="none" strike="noStrike" dirty="0">
                          <a:effectLst/>
                          <a:latin typeface="+mj-lt"/>
                        </a:rPr>
                        <a:t>Hmotná škoda v tis. (CZK)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122.937</a:t>
                      </a: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8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</a:t>
                      </a:r>
                      <a:r>
                        <a:rPr lang="cs-CZ" sz="1400" b="0" i="0" u="none" strike="noStrike" dirty="0">
                          <a:solidFill>
                            <a:srgbClr val="009242"/>
                          </a:solidFill>
                          <a:effectLst/>
                          <a:latin typeface="+mj-lt"/>
                        </a:rPr>
                        <a:t> 77.941</a:t>
                      </a:r>
                    </a:p>
                  </a:txBody>
                  <a:tcPr marL="7619" marR="7619" marT="7623" marB="0" anchor="ctr"/>
                </a:tc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cs-CZ" sz="1400" b="0" u="none" strike="noStrike" dirty="0">
                          <a:solidFill>
                            <a:srgbClr val="009242"/>
                          </a:solidFill>
                          <a:effectLst/>
                          <a:latin typeface="+mj-lt"/>
                        </a:rPr>
                        <a:t>     - 38,8</a:t>
                      </a:r>
                      <a:endParaRPr lang="cs-CZ" sz="1400" b="0" i="0" u="none" strike="noStrike" dirty="0">
                        <a:solidFill>
                          <a:srgbClr val="009242"/>
                        </a:solidFill>
                        <a:effectLst/>
                        <a:latin typeface="+mj-lt"/>
                      </a:endParaRPr>
                    </a:p>
                  </a:txBody>
                  <a:tcPr marL="7619" marR="7619" marT="762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96619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datum 3">
            <a:extLst>
              <a:ext uri="{FF2B5EF4-FFF2-40B4-BE49-F238E27FC236}">
                <a16:creationId xmlns:a16="http://schemas.microsoft.com/office/drawing/2014/main" id="{ED92F621-D395-4EBF-8128-9E4CF1B8D17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8EB41B-7B48-4E5D-84AA-38DC1CAE8A9F}" type="datetime1">
              <a:rPr lang="cs-CZ" altLang="cs-CZ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02.06.2020</a:t>
            </a:fld>
            <a:endParaRPr lang="cs-CZ" altLang="cs-CZ" sz="1200">
              <a:solidFill>
                <a:schemeClr val="bg1"/>
              </a:solidFill>
            </a:endParaRPr>
          </a:p>
        </p:txBody>
      </p:sp>
      <p:sp>
        <p:nvSpPr>
          <p:cNvPr id="9219" name="Zástupný symbol pro zápatí 4">
            <a:extLst>
              <a:ext uri="{FF2B5EF4-FFF2-40B4-BE49-F238E27FC236}">
                <a16:creationId xmlns:a16="http://schemas.microsoft.com/office/drawing/2014/main" id="{6E151115-7E2B-4E3E-ACA1-D03A8986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275" y="6072188"/>
            <a:ext cx="5832475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/>
                </a:solidFill>
              </a:rPr>
              <a:t>Přehled nehodovosti a vybraných dopravních přestupků za období nouzového stavu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/>
                </a:solidFill>
              </a:rPr>
              <a:t>plk. Ing. Bc. Jan TULACH   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200" dirty="0">
              <a:solidFill>
                <a:schemeClr val="bg1"/>
              </a:solidFill>
            </a:endParaRPr>
          </a:p>
        </p:txBody>
      </p:sp>
      <p:graphicFrame>
        <p:nvGraphicFramePr>
          <p:cNvPr id="2" name="Graf 3">
            <a:extLst>
              <a:ext uri="{FF2B5EF4-FFF2-40B4-BE49-F238E27FC236}">
                <a16:creationId xmlns:a16="http://schemas.microsoft.com/office/drawing/2014/main" id="{F6DBCD1C-92D7-4717-9E5B-5247F4EC02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328863"/>
              </p:ext>
            </p:extLst>
          </p:nvPr>
        </p:nvGraphicFramePr>
        <p:xfrm>
          <a:off x="519113" y="1962150"/>
          <a:ext cx="8323262" cy="39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221" name="Obdélník 4">
            <a:extLst>
              <a:ext uri="{FF2B5EF4-FFF2-40B4-BE49-F238E27FC236}">
                <a16:creationId xmlns:a16="http://schemas.microsoft.com/office/drawing/2014/main" id="{A1B7D164-0FFA-4AEF-B6C1-FD737A543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16038"/>
            <a:ext cx="806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cs-CZ" altLang="cs-CZ" sz="2300">
                <a:solidFill>
                  <a:schemeClr val="bg1"/>
                </a:solidFill>
                <a:cs typeface="Calibri" panose="020F0502020204030204" pitchFamily="34" charset="0"/>
              </a:rPr>
              <a:t>Porovnání následků dopravních nehod za období nouzového stavu s porovnáním za stejné období v roce 2019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datum 3">
            <a:extLst>
              <a:ext uri="{FF2B5EF4-FFF2-40B4-BE49-F238E27FC236}">
                <a16:creationId xmlns:a16="http://schemas.microsoft.com/office/drawing/2014/main" id="{9B517827-DAE9-4ED8-B774-7CD9BBEF0CD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0827EC-AE66-4B68-8F88-4E1191D55650}" type="datetime1">
              <a:rPr lang="cs-CZ" altLang="cs-CZ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02.06.2020</a:t>
            </a:fld>
            <a:endParaRPr lang="cs-CZ" altLang="cs-CZ" sz="1200">
              <a:solidFill>
                <a:schemeClr val="bg1"/>
              </a:solidFill>
            </a:endParaRPr>
          </a:p>
        </p:txBody>
      </p:sp>
      <p:sp>
        <p:nvSpPr>
          <p:cNvPr id="11267" name="Zástupný symbol pro zápatí 4">
            <a:extLst>
              <a:ext uri="{FF2B5EF4-FFF2-40B4-BE49-F238E27FC236}">
                <a16:creationId xmlns:a16="http://schemas.microsoft.com/office/drawing/2014/main" id="{54CB75F1-D9AB-41D3-9A63-48DE7F5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275" y="6072188"/>
            <a:ext cx="5832475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/>
                </a:solidFill>
              </a:rPr>
              <a:t>Přehled nehodovosti a vybraných dopravních přestupků za období nouzového stavu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/>
                </a:solidFill>
              </a:rPr>
              <a:t>plk. Ing. Bc. Jan TULACH   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200" dirty="0">
              <a:solidFill>
                <a:schemeClr val="bg1"/>
              </a:solidFill>
            </a:endParaRPr>
          </a:p>
        </p:txBody>
      </p:sp>
      <p:sp>
        <p:nvSpPr>
          <p:cNvPr id="11268" name="Zástupný symbol pro obsah 1">
            <a:extLst>
              <a:ext uri="{FF2B5EF4-FFF2-40B4-BE49-F238E27FC236}">
                <a16:creationId xmlns:a16="http://schemas.microsoft.com/office/drawing/2014/main" id="{6F72023D-2F2D-46F8-82C2-935B0FB5C8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2125" y="1196975"/>
            <a:ext cx="8229600" cy="433705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altLang="cs-CZ" sz="2300" dirty="0">
                <a:solidFill>
                  <a:schemeClr val="bg1"/>
                </a:solidFill>
                <a:cs typeface="Calibri" panose="020F0502020204030204" pitchFamily="34" charset="0"/>
              </a:rPr>
              <a:t>Hlavní příčiny dopravních nehod na území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altLang="cs-CZ" sz="2300" dirty="0">
                <a:solidFill>
                  <a:schemeClr val="bg1"/>
                </a:solidFill>
                <a:cs typeface="Calibri" panose="020F0502020204030204" pitchFamily="34" charset="0"/>
              </a:rPr>
              <a:t>Středočeského kraje za období nouzového stavu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altLang="cs-CZ" sz="2300" dirty="0">
                <a:solidFill>
                  <a:schemeClr val="bg1"/>
                </a:solidFill>
                <a:cs typeface="Calibri" panose="020F0502020204030204" pitchFamily="34" charset="0"/>
              </a:rPr>
              <a:t>s porovnáním za stejné období v roce 2019</a:t>
            </a:r>
            <a:endParaRPr lang="cs-CZ" altLang="cs-CZ" sz="2300" dirty="0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0A46B2D1-9796-4844-8173-D6FBCAC25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277183"/>
              </p:ext>
            </p:extLst>
          </p:nvPr>
        </p:nvGraphicFramePr>
        <p:xfrm>
          <a:off x="1547813" y="2444750"/>
          <a:ext cx="5916612" cy="3089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7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8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effectLst/>
                          <a:latin typeface="+mj-lt"/>
                        </a:rPr>
                        <a:t>Rok 2020</a:t>
                      </a:r>
                      <a:endParaRPr lang="cs-CZ" sz="16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effectLst/>
                          <a:latin typeface="+mj-lt"/>
                        </a:rPr>
                        <a:t>Počet</a:t>
                      </a:r>
                      <a:endParaRPr lang="cs-CZ" sz="16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effectLst/>
                          <a:latin typeface="+mj-lt"/>
                        </a:rPr>
                        <a:t>Rozdíl oproti roku 2019</a:t>
                      </a:r>
                      <a:endParaRPr lang="cs-CZ" sz="16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effectLst/>
                          <a:latin typeface="+mj-lt"/>
                        </a:rPr>
                        <a:t>  Rozdíl v %</a:t>
                      </a:r>
                      <a:endParaRPr lang="cs-CZ" sz="16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12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Nezaviněná řidičem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612</a:t>
                      </a: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8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</a:t>
                      </a:r>
                      <a:r>
                        <a:rPr lang="cs-CZ" sz="1400" b="0" i="0" u="none" strike="noStrike" kern="1200" dirty="0">
                          <a:solidFill>
                            <a:srgbClr val="00924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cs-CZ" sz="1400" b="0" i="0" u="none" strike="noStrike" dirty="0">
                          <a:solidFill>
                            <a:srgbClr val="009242"/>
                          </a:solidFill>
                          <a:effectLst/>
                          <a:latin typeface="+mj-lt"/>
                        </a:rPr>
                        <a:t>266</a:t>
                      </a: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cs-CZ" sz="1400" b="0" u="none" strike="noStrike" dirty="0">
                          <a:solidFill>
                            <a:srgbClr val="009242"/>
                          </a:solidFill>
                          <a:effectLst/>
                          <a:latin typeface="+mj-lt"/>
                        </a:rPr>
                        <a:t>- 30</a:t>
                      </a:r>
                      <a:endParaRPr lang="cs-CZ" sz="1400" b="0" i="0" u="none" strike="noStrike" dirty="0">
                        <a:solidFill>
                          <a:srgbClr val="009242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09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Rychlost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333</a:t>
                      </a: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marL="457200" lvl="1" indent="0" algn="l" rtl="0" fontAlgn="ctr">
                        <a:buFontTx/>
                        <a:buNone/>
                      </a:pPr>
                      <a:r>
                        <a:rPr lang="cs-CZ" sz="18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</a:t>
                      </a:r>
                      <a:r>
                        <a:rPr lang="cs-CZ" sz="1400" b="0" i="0" u="none" strike="noStrike" kern="1200" dirty="0">
                          <a:solidFill>
                            <a:srgbClr val="00924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cs-CZ" sz="1400" b="0" i="0" u="none" strike="noStrike" dirty="0">
                          <a:solidFill>
                            <a:srgbClr val="009242"/>
                          </a:solidFill>
                          <a:effectLst/>
                          <a:latin typeface="+mj-lt"/>
                        </a:rPr>
                        <a:t>106</a:t>
                      </a: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u="none" strike="noStrike" dirty="0">
                          <a:solidFill>
                            <a:srgbClr val="009242"/>
                          </a:solidFill>
                          <a:effectLst/>
                          <a:latin typeface="+mj-lt"/>
                        </a:rPr>
                        <a:t>- 24</a:t>
                      </a:r>
                      <a:endParaRPr lang="cs-CZ" sz="1400" b="0" i="0" u="none" strike="noStrike" dirty="0">
                        <a:solidFill>
                          <a:srgbClr val="009242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12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400" b="0" u="none" strike="noStrike" dirty="0">
                          <a:effectLst/>
                          <a:latin typeface="+mj-lt"/>
                        </a:rPr>
                        <a:t>Předjíždění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800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</a:t>
                      </a:r>
                      <a:r>
                        <a:rPr lang="cs-CZ" sz="1400" b="1" i="0" u="none" strike="noStrike" kern="1200" dirty="0">
                          <a:solidFill>
                            <a:srgbClr val="00924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cs-CZ" sz="1400" b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+ 9,5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512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Nedání přednosti</a:t>
                      </a: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209</a:t>
                      </a: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8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</a:t>
                      </a:r>
                      <a:r>
                        <a:rPr lang="cs-CZ" sz="1400" b="0" u="none" strike="noStrike" kern="1200" dirty="0">
                          <a:solidFill>
                            <a:srgbClr val="00924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cs-CZ" sz="1400" b="0" u="none" strike="noStrike" dirty="0">
                          <a:solidFill>
                            <a:srgbClr val="009242"/>
                          </a:solidFill>
                          <a:effectLst/>
                          <a:latin typeface="+mj-lt"/>
                        </a:rPr>
                        <a:t>85</a:t>
                      </a:r>
                      <a:endParaRPr lang="cs-CZ" sz="1400" b="0" i="0" u="none" strike="noStrike" dirty="0">
                        <a:solidFill>
                          <a:srgbClr val="009242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cs-CZ" sz="1400" b="0" u="none" strike="noStrike" dirty="0">
                          <a:solidFill>
                            <a:srgbClr val="009242"/>
                          </a:solidFill>
                          <a:effectLst/>
                          <a:latin typeface="+mj-lt"/>
                        </a:rPr>
                        <a:t>- 29</a:t>
                      </a:r>
                      <a:endParaRPr lang="cs-CZ" sz="1400" b="0" i="0" u="none" strike="noStrike" dirty="0">
                        <a:solidFill>
                          <a:srgbClr val="009242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12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Způsob jízdy</a:t>
                      </a: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1003</a:t>
                      </a: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8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</a:t>
                      </a:r>
                      <a:r>
                        <a:rPr lang="cs-CZ" sz="1400" b="0" i="0" u="none" strike="noStrike" kern="1200" dirty="0">
                          <a:solidFill>
                            <a:srgbClr val="00924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cs-CZ" sz="1400" b="0" i="0" u="none" strike="noStrike" dirty="0">
                          <a:solidFill>
                            <a:srgbClr val="009242"/>
                          </a:solidFill>
                          <a:effectLst/>
                          <a:latin typeface="+mj-lt"/>
                        </a:rPr>
                        <a:t>491</a:t>
                      </a: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cs-CZ" sz="1400" b="0" u="none" strike="noStrike" dirty="0">
                          <a:solidFill>
                            <a:srgbClr val="009242"/>
                          </a:solidFill>
                          <a:effectLst/>
                          <a:latin typeface="+mj-lt"/>
                        </a:rPr>
                        <a:t>- 33</a:t>
                      </a:r>
                      <a:endParaRPr lang="cs-CZ" sz="1400" b="0" i="0" u="none" strike="noStrike" dirty="0">
                        <a:solidFill>
                          <a:srgbClr val="009242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512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Technická závada</a:t>
                      </a: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8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</a:t>
                      </a:r>
                      <a:r>
                        <a:rPr lang="cs-CZ" sz="1400" b="0" i="0" u="none" strike="noStrike" kern="1200" dirty="0">
                          <a:solidFill>
                            <a:srgbClr val="00924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cs-CZ" sz="1400" b="0" i="0" u="none" strike="noStrike" dirty="0">
                          <a:solidFill>
                            <a:srgbClr val="009242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cs-CZ" sz="1400" b="0" u="none" strike="noStrike" dirty="0">
                          <a:solidFill>
                            <a:srgbClr val="009242"/>
                          </a:solidFill>
                          <a:effectLst/>
                          <a:latin typeface="+mj-lt"/>
                        </a:rPr>
                        <a:t>- 58</a:t>
                      </a:r>
                      <a:endParaRPr lang="cs-CZ" sz="1400" b="0" i="0" u="none" strike="noStrike" dirty="0">
                        <a:solidFill>
                          <a:srgbClr val="009242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2433E14B-6E02-4861-968B-5FC0F3537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0638" y="930275"/>
            <a:ext cx="8893176" cy="1250950"/>
          </a:xfrm>
        </p:spPr>
        <p:txBody>
          <a:bodyPr/>
          <a:lstStyle/>
          <a:p>
            <a:pPr algn="ctr"/>
            <a:r>
              <a:rPr lang="cs-CZ" altLang="cs-CZ" sz="2300">
                <a:solidFill>
                  <a:schemeClr val="bg1"/>
                </a:solidFill>
                <a:cs typeface="Calibri" panose="020F0502020204030204" pitchFamily="34" charset="0"/>
              </a:rPr>
              <a:t>Hlavní příčiny dopravních nehod na území Středočeského kraje            za období nouzového stavu</a:t>
            </a:r>
          </a:p>
        </p:txBody>
      </p:sp>
      <p:sp>
        <p:nvSpPr>
          <p:cNvPr id="13315" name="Zástupný symbol pro datum 3">
            <a:extLst>
              <a:ext uri="{FF2B5EF4-FFF2-40B4-BE49-F238E27FC236}">
                <a16:creationId xmlns:a16="http://schemas.microsoft.com/office/drawing/2014/main" id="{7119B3D0-07E1-472E-B491-7208B95C499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E70920-7745-4C35-B7BB-74F9A96CBD9C}" type="datetime1">
              <a:rPr lang="cs-CZ" altLang="cs-CZ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02.06.2020</a:t>
            </a:fld>
            <a:endParaRPr lang="cs-CZ" altLang="cs-CZ" sz="1200">
              <a:solidFill>
                <a:schemeClr val="bg1"/>
              </a:solidFill>
            </a:endParaRPr>
          </a:p>
        </p:txBody>
      </p:sp>
      <p:graphicFrame>
        <p:nvGraphicFramePr>
          <p:cNvPr id="2" name="Zástupný symbol pro obsah 6">
            <a:extLst>
              <a:ext uri="{FF2B5EF4-FFF2-40B4-BE49-F238E27FC236}">
                <a16:creationId xmlns:a16="http://schemas.microsoft.com/office/drawing/2014/main" id="{253796A8-E260-43F9-8F23-BA0A97176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949614"/>
              </p:ext>
            </p:extLst>
          </p:nvPr>
        </p:nvGraphicFramePr>
        <p:xfrm>
          <a:off x="971550" y="1146175"/>
          <a:ext cx="8064500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7" name="Zástupný symbol pro zápatí 2">
            <a:extLst>
              <a:ext uri="{FF2B5EF4-FFF2-40B4-BE49-F238E27FC236}">
                <a16:creationId xmlns:a16="http://schemas.microsoft.com/office/drawing/2014/main" id="{CDF5C8A0-5AD8-4BA8-A514-B66455052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274" y="6064250"/>
            <a:ext cx="5904061" cy="46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/>
                </a:solidFill>
              </a:rPr>
              <a:t>Přehled nehodovosti a vybraných dopravních přestupků za období nouzového stavu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/>
                </a:solidFill>
              </a:rPr>
              <a:t>plk. Ing. Bc. Jan TULACH   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datum 3">
            <a:extLst>
              <a:ext uri="{FF2B5EF4-FFF2-40B4-BE49-F238E27FC236}">
                <a16:creationId xmlns:a16="http://schemas.microsoft.com/office/drawing/2014/main" id="{9B517827-DAE9-4ED8-B774-7CD9BBEF0CD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0827EC-AE66-4B68-8F88-4E1191D55650}" type="datetime1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Zástupný symbol pro zápatí 4">
            <a:extLst>
              <a:ext uri="{FF2B5EF4-FFF2-40B4-BE49-F238E27FC236}">
                <a16:creationId xmlns:a16="http://schemas.microsoft.com/office/drawing/2014/main" id="{54CB75F1-D9AB-41D3-9A63-48DE7F5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275" y="6072188"/>
            <a:ext cx="5832475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Přehled nehodovosti a vybraných dopravních přestupků za období nouzového stavu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plk. Ing. Bc. Jan TULACH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8" name="Zástupný symbol pro obsah 1">
            <a:extLst>
              <a:ext uri="{FF2B5EF4-FFF2-40B4-BE49-F238E27FC236}">
                <a16:creationId xmlns:a16="http://schemas.microsoft.com/office/drawing/2014/main" id="{6F72023D-2F2D-46F8-82C2-935B0FB5C8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2125" y="1340768"/>
            <a:ext cx="8229600" cy="4193256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altLang="cs-CZ" sz="2300" dirty="0">
                <a:solidFill>
                  <a:schemeClr val="bg1"/>
                </a:solidFill>
                <a:cs typeface="Calibri" panose="020F0502020204030204" pitchFamily="34" charset="0"/>
              </a:rPr>
              <a:t>Zjištěno požití alkoholů nebo jiných návykových látek u řidičů na území Středočeského kraje za období nouzového stavu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altLang="cs-CZ" sz="2300" dirty="0">
                <a:solidFill>
                  <a:schemeClr val="bg1"/>
                </a:solidFill>
                <a:cs typeface="Calibri" panose="020F0502020204030204" pitchFamily="34" charset="0"/>
              </a:rPr>
              <a:t>s porovnáním za stejné období v roce 2019</a:t>
            </a:r>
            <a:endParaRPr lang="cs-CZ" altLang="cs-CZ" sz="2300" dirty="0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0A46B2D1-9796-4844-8173-D6FBCAC25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981034"/>
              </p:ext>
            </p:extLst>
          </p:nvPr>
        </p:nvGraphicFramePr>
        <p:xfrm>
          <a:off x="486445" y="2701730"/>
          <a:ext cx="8159749" cy="2779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5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2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373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effectLst/>
                          <a:latin typeface="+mj-lt"/>
                        </a:rPr>
                        <a:t>Rok 2020</a:t>
                      </a:r>
                      <a:endParaRPr lang="cs-CZ" sz="16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effectLst/>
                          <a:latin typeface="+mj-lt"/>
                        </a:rPr>
                        <a:t>Počet</a:t>
                      </a:r>
                      <a:endParaRPr lang="cs-CZ" sz="16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effectLst/>
                          <a:latin typeface="+mj-lt"/>
                        </a:rPr>
                        <a:t>Rozdíl vůči roku 2019</a:t>
                      </a:r>
                      <a:endParaRPr lang="cs-CZ" sz="16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0" u="none" strike="noStrike" dirty="0">
                          <a:effectLst/>
                          <a:latin typeface="+mj-lt"/>
                        </a:rPr>
                        <a:t>  Rozdíl v %</a:t>
                      </a:r>
                      <a:endParaRPr lang="cs-CZ" sz="16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416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Zjištěno požití alkoholů u řidičů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180</a:t>
                      </a: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800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</a:t>
                      </a:r>
                      <a:r>
                        <a:rPr lang="cs-CZ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 288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cs-CZ" sz="1400" b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- 61,5 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6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Zjištěno požití jiných návykových látek u řidičů 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marL="457200" lvl="1" indent="0" algn="l" rtl="0" fontAlgn="ctr">
                        <a:buFontTx/>
                        <a:buNone/>
                      </a:pPr>
                      <a:r>
                        <a:rPr lang="cs-CZ" sz="1800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</a:t>
                      </a:r>
                      <a:r>
                        <a:rPr lang="cs-CZ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 175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- 45,7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69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Zjištěno TČ ohrožení pod vlivem návykové látky (§ 274 zákona č. 40/2009 Sb.,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zákoník)</a:t>
                      </a: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219</a:t>
                      </a: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cs-CZ" sz="1800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</a:t>
                      </a:r>
                      <a:r>
                        <a:rPr lang="cs-CZ" sz="1400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cs-CZ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2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18" marR="7618" marT="7624" marB="0" anchor="ctr"/>
                </a:tc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- 0,9</a:t>
                      </a:r>
                    </a:p>
                  </a:txBody>
                  <a:tcPr marL="7618" marR="7618" marT="76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76644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datum 3">
            <a:extLst>
              <a:ext uri="{FF2B5EF4-FFF2-40B4-BE49-F238E27FC236}">
                <a16:creationId xmlns:a16="http://schemas.microsoft.com/office/drawing/2014/main" id="{9B517827-DAE9-4ED8-B774-7CD9BBEF0CD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0827EC-AE66-4B68-8F88-4E1191D55650}" type="datetime1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Zástupný symbol pro zápatí 4">
            <a:extLst>
              <a:ext uri="{FF2B5EF4-FFF2-40B4-BE49-F238E27FC236}">
                <a16:creationId xmlns:a16="http://schemas.microsoft.com/office/drawing/2014/main" id="{54CB75F1-D9AB-41D3-9A63-48DE7F5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275" y="6072188"/>
            <a:ext cx="5832475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Přehled nehodovosti a </a:t>
            </a:r>
            <a:r>
              <a:rPr lang="cs-CZ" altLang="cs-CZ" sz="1200" dirty="0">
                <a:solidFill>
                  <a:srgbClr val="FFFFFF"/>
                </a:solidFill>
              </a:rPr>
              <a:t>vybraných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dopravních přestupků za období nouzového stavu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plk. Ing. Bc. Jan TULACH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8" name="Zástupný symbol pro obsah 1">
            <a:extLst>
              <a:ext uri="{FF2B5EF4-FFF2-40B4-BE49-F238E27FC236}">
                <a16:creationId xmlns:a16="http://schemas.microsoft.com/office/drawing/2014/main" id="{6F72023D-2F2D-46F8-82C2-935B0FB5C8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2125" y="1340768"/>
            <a:ext cx="8229600" cy="4193256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altLang="cs-CZ" sz="2300" dirty="0">
                <a:solidFill>
                  <a:schemeClr val="bg1"/>
                </a:solidFill>
                <a:cs typeface="Calibri" panose="020F0502020204030204" pitchFamily="34" charset="0"/>
              </a:rPr>
              <a:t>Zjištěno požití alkoholů nebo jiných návykových látek u řidičů na území Středočeského kraje za období nouzového stavu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altLang="cs-CZ" sz="2300" dirty="0">
                <a:solidFill>
                  <a:schemeClr val="bg1"/>
                </a:solidFill>
                <a:cs typeface="Calibri" panose="020F0502020204030204" pitchFamily="34" charset="0"/>
              </a:rPr>
              <a:t>s porovnáním za stejné období v roce 2019</a:t>
            </a:r>
            <a:endParaRPr lang="cs-CZ" altLang="cs-CZ" sz="2300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AEA23E9F-52B8-474E-83F8-6E5E9A4D4C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3793437"/>
              </p:ext>
            </p:extLst>
          </p:nvPr>
        </p:nvGraphicFramePr>
        <p:xfrm>
          <a:off x="107504" y="2420888"/>
          <a:ext cx="9865096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50548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datum 3">
            <a:extLst>
              <a:ext uri="{FF2B5EF4-FFF2-40B4-BE49-F238E27FC236}">
                <a16:creationId xmlns:a16="http://schemas.microsoft.com/office/drawing/2014/main" id="{9B517827-DAE9-4ED8-B774-7CD9BBEF0CD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0827EC-AE66-4B68-8F88-4E1191D55650}" type="datetime1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Zástupný symbol pro zápatí 4">
            <a:extLst>
              <a:ext uri="{FF2B5EF4-FFF2-40B4-BE49-F238E27FC236}">
                <a16:creationId xmlns:a16="http://schemas.microsoft.com/office/drawing/2014/main" id="{54CB75F1-D9AB-41D3-9A63-48DE7F5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275" y="6072188"/>
            <a:ext cx="5832475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Přehled </a:t>
            </a:r>
            <a:r>
              <a:rPr lang="cs-CZ" altLang="cs-CZ" sz="1200" dirty="0">
                <a:solidFill>
                  <a:srgbClr val="FFFFFF"/>
                </a:solidFill>
              </a:rPr>
              <a:t>vybraných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přestupků za období nouzového stavu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plk. Ing. Bc. Jan TULACH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1FBA599-6B2F-498C-9364-5076D9FEEEDE}"/>
              </a:ext>
            </a:extLst>
          </p:cNvPr>
          <p:cNvSpPr/>
          <p:nvPr/>
        </p:nvSpPr>
        <p:spPr>
          <a:xfrm>
            <a:off x="5652120" y="548680"/>
            <a:ext cx="335833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 sz="2000" b="1" dirty="0">
                <a:solidFill>
                  <a:schemeClr val="bg1"/>
                </a:solidFill>
                <a:cs typeface="Arial" panose="020B0604020202020204" pitchFamily="34" charset="0"/>
              </a:rPr>
              <a:t>služba pořádkové policie</a:t>
            </a:r>
          </a:p>
          <a:p>
            <a:pPr eaLnBrk="1" hangingPunct="1"/>
            <a:r>
              <a:rPr lang="cs-CZ" altLang="cs-CZ" sz="1200" dirty="0">
                <a:solidFill>
                  <a:schemeClr val="bg1"/>
                </a:solidFill>
                <a:latin typeface="Segoe Script" panose="030B0504020000000003" pitchFamily="66" charset="0"/>
              </a:rPr>
              <a:t>„Pomáhat a chránit“</a:t>
            </a:r>
            <a:endParaRPr lang="cs-CZ" altLang="cs-CZ" sz="1100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A7559F6-8C82-4D07-93AB-A4CF9B345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88024" y="448598"/>
            <a:ext cx="757390" cy="8232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1500A24C-58A1-45C6-9D81-603AC2991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606168"/>
              </p:ext>
            </p:extLst>
          </p:nvPr>
        </p:nvGraphicFramePr>
        <p:xfrm>
          <a:off x="453307" y="1545944"/>
          <a:ext cx="8208912" cy="2788312"/>
        </p:xfrm>
        <a:graphic>
          <a:graphicData uri="http://schemas.openxmlformats.org/drawingml/2006/table">
            <a:tbl>
              <a:tblPr/>
              <a:tblGrid>
                <a:gridCol w="2553504">
                  <a:extLst>
                    <a:ext uri="{9D8B030D-6E8A-4147-A177-3AD203B41FA5}">
                      <a16:colId xmlns:a16="http://schemas.microsoft.com/office/drawing/2014/main" val="4204961182"/>
                    </a:ext>
                  </a:extLst>
                </a:gridCol>
                <a:gridCol w="1713760">
                  <a:extLst>
                    <a:ext uri="{9D8B030D-6E8A-4147-A177-3AD203B41FA5}">
                      <a16:colId xmlns:a16="http://schemas.microsoft.com/office/drawing/2014/main" val="3146909532"/>
                    </a:ext>
                  </a:extLst>
                </a:gridCol>
                <a:gridCol w="2245026">
                  <a:extLst>
                    <a:ext uri="{9D8B030D-6E8A-4147-A177-3AD203B41FA5}">
                      <a16:colId xmlns:a16="http://schemas.microsoft.com/office/drawing/2014/main" val="3125697229"/>
                    </a:ext>
                  </a:extLst>
                </a:gridCol>
                <a:gridCol w="1696622">
                  <a:extLst>
                    <a:ext uri="{9D8B030D-6E8A-4147-A177-3AD203B41FA5}">
                      <a16:colId xmlns:a16="http://schemas.microsoft.com/office/drawing/2014/main" val="2323749834"/>
                    </a:ext>
                  </a:extLst>
                </a:gridCol>
              </a:tblGrid>
              <a:tr h="3485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PŘESTUPKY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12.3.-17.5.2019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12.3.-17.5.2020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ROZDÍL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89718"/>
                  </a:ext>
                </a:extLst>
              </a:tr>
              <a:tr h="34853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BESIP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-7238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522431"/>
                  </a:ext>
                </a:extLst>
              </a:tr>
              <a:tr h="34853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ALKOHOL + TOXI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-577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418315"/>
                  </a:ext>
                </a:extLst>
              </a:tr>
              <a:tr h="34853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VEŘEJNÝ POŘÁDEK - VP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DF1755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  <a:endParaRPr lang="cs-CZ" sz="1600" b="1" i="0" u="none" strike="noStrike" dirty="0">
                        <a:solidFill>
                          <a:srgbClr val="DF17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9239"/>
                  </a:ext>
                </a:extLst>
              </a:tr>
              <a:tr h="34853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ZBRANĚ A STŘELIVO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019278"/>
                  </a:ext>
                </a:extLst>
              </a:tr>
              <a:tr h="34853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MAJETEK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-452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879608"/>
                  </a:ext>
                </a:extLst>
              </a:tr>
              <a:tr h="34853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CIZINCI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DF1755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327751"/>
                  </a:ext>
                </a:extLst>
              </a:tr>
              <a:tr h="34853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27491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19904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-7587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582749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8DD06EEA-136A-4867-8AF6-29054C656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449405"/>
              </p:ext>
            </p:extLst>
          </p:nvPr>
        </p:nvGraphicFramePr>
        <p:xfrm>
          <a:off x="453307" y="4725144"/>
          <a:ext cx="8208912" cy="502920"/>
        </p:xfrm>
        <a:graphic>
          <a:graphicData uri="http://schemas.openxmlformats.org/drawingml/2006/table">
            <a:tbl>
              <a:tblPr/>
              <a:tblGrid>
                <a:gridCol w="6696744">
                  <a:extLst>
                    <a:ext uri="{9D8B030D-6E8A-4147-A177-3AD203B41FA5}">
                      <a16:colId xmlns:a16="http://schemas.microsoft.com/office/drawing/2014/main" val="179095175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412376398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PŘESTUPKY DLE KRIZOVÉHO ZÁKONA č.240/2000 Sb.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DF1755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5478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PŘESTUPKY DLE ZÁKONA O OCHRANĚ ZDRAVÍ  č. 258/2000 Sb.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DF1755"/>
                          </a:solidFill>
                          <a:effectLst/>
                          <a:latin typeface="Arial" panose="020B0604020202020204" pitchFamily="34" charset="0"/>
                        </a:rPr>
                        <a:t>283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200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74129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B7B6B7"/>
      </a:lt2>
      <a:accent1>
        <a:srgbClr val="3B7EA9"/>
      </a:accent1>
      <a:accent2>
        <a:srgbClr val="3F94D3"/>
      </a:accent2>
      <a:accent3>
        <a:srgbClr val="FFFFFF"/>
      </a:accent3>
      <a:accent4>
        <a:srgbClr val="000000"/>
      </a:accent4>
      <a:accent5>
        <a:srgbClr val="AFC0D1"/>
      </a:accent5>
      <a:accent6>
        <a:srgbClr val="3886BF"/>
      </a:accent6>
      <a:hlink>
        <a:srgbClr val="A8C8EB"/>
      </a:hlink>
      <a:folHlink>
        <a:srgbClr val="368E2B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B7B6B7"/>
        </a:lt2>
        <a:accent1>
          <a:srgbClr val="3B7EA9"/>
        </a:accent1>
        <a:accent2>
          <a:srgbClr val="3F94D3"/>
        </a:accent2>
        <a:accent3>
          <a:srgbClr val="FFFFFF"/>
        </a:accent3>
        <a:accent4>
          <a:srgbClr val="000000"/>
        </a:accent4>
        <a:accent5>
          <a:srgbClr val="AFC0D1"/>
        </a:accent5>
        <a:accent6>
          <a:srgbClr val="3886BF"/>
        </a:accent6>
        <a:hlink>
          <a:srgbClr val="A8C8EB"/>
        </a:hlink>
        <a:folHlink>
          <a:srgbClr val="368E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5483</TotalTime>
  <Words>726</Words>
  <Application>Microsoft Office PowerPoint</Application>
  <PresentationFormat>Předvádění na obrazovce (4:3)</PresentationFormat>
  <Paragraphs>196</Paragraphs>
  <Slides>11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Segoe Script</vt:lpstr>
      <vt:lpstr>Wingdings 3</vt:lpstr>
      <vt:lpstr>Výchozí návrh</vt:lpstr>
      <vt:lpstr>Přehled nehodovosti  a vybraných přestupků na území KŘP Středočeského kraje za období nouzového stavu  v ČR 2020</vt:lpstr>
      <vt:lpstr>Prezentace aplikace PowerPoint</vt:lpstr>
      <vt:lpstr>Prezentace aplikace PowerPoint</vt:lpstr>
      <vt:lpstr>Prezentace aplikace PowerPoint</vt:lpstr>
      <vt:lpstr>Prezentace aplikace PowerPoint</vt:lpstr>
      <vt:lpstr>Hlavní příčiny dopravních nehod na území Středočeského kraje            za období nouzového stavu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  plk. Ing. Bc. Jan TULACH náměstek ředitele KŘ pro VS  </vt:lpstr>
    </vt:vector>
  </TitlesOfParts>
  <Company>GOPAS,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TULACH Jan</cp:lastModifiedBy>
  <cp:revision>1077</cp:revision>
  <cp:lastPrinted>2020-06-02T09:37:56Z</cp:lastPrinted>
  <dcterms:created xsi:type="dcterms:W3CDTF">2008-10-28T13:44:22Z</dcterms:created>
  <dcterms:modified xsi:type="dcterms:W3CDTF">2020-06-02T09:52:39Z</dcterms:modified>
</cp:coreProperties>
</file>